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37" r:id="rId2"/>
    <p:sldId id="348" r:id="rId3"/>
    <p:sldId id="349" r:id="rId4"/>
    <p:sldId id="330" r:id="rId5"/>
    <p:sldId id="327" r:id="rId6"/>
    <p:sldId id="350" r:id="rId7"/>
    <p:sldId id="328" r:id="rId8"/>
    <p:sldId id="329" r:id="rId9"/>
    <p:sldId id="351" r:id="rId10"/>
    <p:sldId id="331" r:id="rId11"/>
    <p:sldId id="352" r:id="rId12"/>
    <p:sldId id="332" r:id="rId13"/>
    <p:sldId id="333" r:id="rId14"/>
    <p:sldId id="325" r:id="rId15"/>
    <p:sldId id="339" r:id="rId16"/>
    <p:sldId id="309" r:id="rId17"/>
    <p:sldId id="295" r:id="rId18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belle.flouret@fransylva.fr" initials="i" lastIdx="2" clrIdx="0">
    <p:extLst>
      <p:ext uri="{19B8F6BF-5375-455C-9EA6-DF929625EA0E}">
        <p15:presenceInfo xmlns:p15="http://schemas.microsoft.com/office/powerpoint/2012/main" userId="a1586d53a1dff93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B2C4D6"/>
    <a:srgbClr val="CFDAE5"/>
    <a:srgbClr val="C0D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81928" autoAdjust="0"/>
  </p:normalViewPr>
  <p:slideViewPr>
    <p:cSldViewPr snapToGrid="0">
      <p:cViewPr varScale="1">
        <p:scale>
          <a:sx n="55" d="100"/>
          <a:sy n="55" d="100"/>
        </p:scale>
        <p:origin x="16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8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2E2AF92-117A-4C3C-8FAF-56A0E20684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AA0F34E-7E49-44F7-B952-8DF4C1F80B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06381-6F66-46DD-8195-D03EFB3FD3EA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6C6FCE2-D91A-4036-BC47-BE83CAE678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1BD114-24DF-49CA-B5B6-D44A3CAD53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D40F6-0A9F-410B-BCB7-BAA39FB119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4584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46E52-4952-46AC-ADD4-C2A7BD39CA05}" type="datetimeFigureOut">
              <a:rPr lang="fr-FR" smtClean="0"/>
              <a:t>05/02/2024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30BCA-9134-4D3D-BBFF-9B980EC73A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7058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Cf. rapport cour des comptes Juillet 2023</a:t>
            </a:r>
          </a:p>
        </p:txBody>
      </p:sp>
    </p:spTree>
    <p:extLst>
      <p:ext uri="{BB962C8B-B14F-4D97-AF65-F5344CB8AC3E}">
        <p14:creationId xmlns:p14="http://schemas.microsoft.com/office/powerpoint/2010/main" val="188623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 représentants des forestiers sont consultés sur les attributions annuelles des plans de chasse (Min/Max Département ; Individuels) et ont besoin d’éléments probant pour que ces plans de chasse soient adaptés à l’impact du grand gibier sur les peuplements forestiers : dégâts, effort de reboisement.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1588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N’apparaissent en couleur que les estimations réalisées (pas les signalements en attente d’estimation)</a:t>
            </a:r>
          </a:p>
          <a:p>
            <a:r>
              <a:rPr lang="fr-FR" dirty="0"/>
              <a:t>Niveau d’impact de dégâts sur l’avenir du peuplement : faible incidence, avenir incertain (succès non garanti), avenir compromis</a:t>
            </a:r>
          </a:p>
          <a:p>
            <a:r>
              <a:rPr lang="fr-FR" dirty="0"/>
              <a:t>Pour 6 années : foncé = récent, clair = ancien</a:t>
            </a:r>
          </a:p>
          <a:p>
            <a:r>
              <a:rPr lang="fr-FR" dirty="0"/>
              <a:t>Années « cynégétiques » : du 1</a:t>
            </a:r>
            <a:r>
              <a:rPr lang="fr-FR" baseline="30000" dirty="0"/>
              <a:t>er</a:t>
            </a:r>
            <a:r>
              <a:rPr lang="fr-FR" dirty="0"/>
              <a:t> avril N au 31 mars N+1 (dates de relevés terrain)</a:t>
            </a:r>
          </a:p>
          <a:p>
            <a:r>
              <a:rPr lang="fr-FR" dirty="0"/>
              <a:t>Possibilité de zoomer, mais le contour des parcelles cadastrales n’est pas visible par tout public</a:t>
            </a:r>
          </a:p>
          <a:p>
            <a:r>
              <a:rPr lang="fr-FR" dirty="0"/>
              <a:t>Pour les dégâts par espèces en cause, voir image diapo suivante</a:t>
            </a:r>
          </a:p>
        </p:txBody>
      </p:sp>
    </p:spTree>
    <p:extLst>
      <p:ext uri="{BB962C8B-B14F-4D97-AF65-F5344CB8AC3E}">
        <p14:creationId xmlns:p14="http://schemas.microsoft.com/office/powerpoint/2010/main" val="388391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Les dégâts affichés par Espèce en cause s’affichent en dégradé de marron (exemple, avec cerf et chevreuil cochés).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Avec un compte plateforme </a:t>
            </a:r>
            <a:r>
              <a:rPr lang="fr-FR" dirty="0"/>
              <a:t>(propriétaire, gestionnaire, représentant) : </a:t>
            </a:r>
            <a:r>
              <a:rPr lang="fr-FR" b="1" dirty="0"/>
              <a:t>possibilité de signaler le contour d’ilots de reboisements </a:t>
            </a:r>
            <a:r>
              <a:rPr lang="fr-FR" dirty="0"/>
              <a:t>+ saisir description. Ils peuvent être </a:t>
            </a:r>
            <a:r>
              <a:rPr lang="fr-FR" dirty="0">
                <a:solidFill>
                  <a:srgbClr val="00B050"/>
                </a:solidFill>
              </a:rPr>
              <a:t>réalisés (en vert) ou en </a:t>
            </a:r>
            <a:r>
              <a:rPr lang="fr-FR" dirty="0"/>
              <a:t>projet (jaune). Permet de cartographier les parcelles sensibles pour cibler les actions de chasse et de quantifier la sensibilité des peuplements d’un département ou commune (cf. synthèses graphiques) ; </a:t>
            </a:r>
          </a:p>
        </p:txBody>
      </p:sp>
    </p:spTree>
    <p:extLst>
      <p:ext uri="{BB962C8B-B14F-4D97-AF65-F5344CB8AC3E}">
        <p14:creationId xmlns:p14="http://schemas.microsoft.com/office/powerpoint/2010/main" val="1045415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197DE-2F81-0D31-62A7-748E0201F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039E7E9-6A2F-98A6-4136-EACF188BD9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2205356-C6F8-D95E-A343-7AD7A38897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Indices de Pression des Propriétés sont évalués par l’ONF (f. domaniales) et le CNPF (visites PSG, en région </a:t>
            </a:r>
            <a:r>
              <a:rPr lang="fr-FR" dirty="0" err="1"/>
              <a:t>Idf</a:t>
            </a:r>
            <a:r>
              <a:rPr lang="fr-FR" dirty="0"/>
              <a:t>-Centre, bientôt </a:t>
            </a:r>
            <a:r>
              <a:rPr lang="fr-FR" dirty="0" err="1"/>
              <a:t>Hts</a:t>
            </a:r>
            <a:r>
              <a:rPr lang="fr-FR" dirty="0"/>
              <a:t>-de-</a:t>
            </a:r>
            <a:r>
              <a:rPr lang="fr-FR" dirty="0" err="1"/>
              <a:t>Fce</a:t>
            </a:r>
            <a:r>
              <a:rPr lang="fr-FR" dirty="0"/>
              <a:t> puis autres régions).</a:t>
            </a:r>
          </a:p>
          <a:p>
            <a:r>
              <a:rPr lang="fr-FR" dirty="0"/>
              <a:t>La pression au niveau communal (moyenne des IPP des forêts de la commune) s’affiche en vert (soutenable), orange (problématique) et rouge (insoutenable).</a:t>
            </a:r>
          </a:p>
          <a:p>
            <a:r>
              <a:rPr lang="fr-FR" dirty="0"/>
              <a:t>La couleur est foncée pour la valeur récente (années N à N-2), et claire pour la valeurs anciennes (N-3 à N-5).</a:t>
            </a:r>
          </a:p>
          <a:p>
            <a:r>
              <a:rPr lang="fr-FR" dirty="0"/>
              <a:t>Les données sont importées depuis les bases ONF et CNPF, pas de saisie dans la plateforme.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2179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5772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62206-87A7-C586-E0B5-9ECD1A38C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8D3A6E0-2E84-D369-1B15-CCA00FBA3F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642DE00-56E4-90C0-D095-8EE29578DC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Synthèse des reboisements par surface annuelle (ilots signalés, bases Klaus, Forêt-Data, AMI Dynamic-bois…).</a:t>
            </a:r>
          </a:p>
        </p:txBody>
      </p:sp>
    </p:spTree>
    <p:extLst>
      <p:ext uri="{BB962C8B-B14F-4D97-AF65-F5344CB8AC3E}">
        <p14:creationId xmlns:p14="http://schemas.microsoft.com/office/powerpoint/2010/main" val="3830536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Principe : le propriétaire envoie son signalement à son Référent, qui en fait l’estimation sur le terrain.</a:t>
            </a:r>
          </a:p>
          <a:p>
            <a:r>
              <a:rPr lang="fr-FR" dirty="0"/>
              <a:t>Deux moyens de signalement : </a:t>
            </a:r>
          </a:p>
          <a:p>
            <a:r>
              <a:rPr lang="fr-FR" dirty="0"/>
              <a:t>1-Envoi d’un formulaire papier ou mail à son Référent ;</a:t>
            </a:r>
          </a:p>
          <a:p>
            <a:r>
              <a:rPr lang="fr-FR" dirty="0"/>
              <a:t>2-Ouverture d’un compte, saisie du signalement, choix du Référent et transfert des données saisies à celui-ci.</a:t>
            </a:r>
          </a:p>
        </p:txBody>
      </p:sp>
    </p:spTree>
    <p:extLst>
      <p:ext uri="{BB962C8B-B14F-4D97-AF65-F5344CB8AC3E}">
        <p14:creationId xmlns:p14="http://schemas.microsoft.com/office/powerpoint/2010/main" val="2184009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Consultation sans connexion (carte, synthèses, documentation dont fiche de signalement) ou ouverture d’un compte pour faire ses propres saisies.</a:t>
            </a:r>
          </a:p>
        </p:txBody>
      </p:sp>
    </p:spTree>
    <p:extLst>
      <p:ext uri="{BB962C8B-B14F-4D97-AF65-F5344CB8AC3E}">
        <p14:creationId xmlns:p14="http://schemas.microsoft.com/office/powerpoint/2010/main" val="2145252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8B7D888-7E93-45A5-81FF-F77CCF0A5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9868"/>
            <a:ext cx="9144000" cy="6074664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C741CD6-9D0E-4280-AA8C-13BADD25C34A}"/>
              </a:ext>
            </a:extLst>
          </p:cNvPr>
          <p:cNvSpPr/>
          <p:nvPr userDrawn="1"/>
        </p:nvSpPr>
        <p:spPr>
          <a:xfrm>
            <a:off x="575896" y="2159794"/>
            <a:ext cx="7992208" cy="341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896" y="2638609"/>
            <a:ext cx="7992208" cy="2190170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C0FDA3-467C-4289-A09F-CD3DE538CCE0}"/>
              </a:ext>
            </a:extLst>
          </p:cNvPr>
          <p:cNvSpPr/>
          <p:nvPr userDrawn="1"/>
        </p:nvSpPr>
        <p:spPr>
          <a:xfrm>
            <a:off x="6849208" y="5662246"/>
            <a:ext cx="2127738" cy="192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Louis Amandier CRPF PACA  © CNPF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545C25E-7927-4EA6-AD2C-2ED2822B8DD4}"/>
              </a:ext>
            </a:extLst>
          </p:cNvPr>
          <p:cNvSpPr txBox="1">
            <a:spLocks/>
          </p:cNvSpPr>
          <p:nvPr userDrawn="1"/>
        </p:nvSpPr>
        <p:spPr>
          <a:xfrm>
            <a:off x="3368186" y="4828779"/>
            <a:ext cx="2407627" cy="6465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sz="1800" dirty="0"/>
              <a:t>20 Mars 2023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6275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65956"/>
          </a:xfrm>
          <a:prstGeom prst="rect">
            <a:avLst/>
          </a:prstGeom>
        </p:spPr>
        <p:txBody>
          <a:bodyPr anchor="ctr"/>
          <a:lstStyle>
            <a:lvl1pPr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1263"/>
            <a:ext cx="7886700" cy="4633546"/>
          </a:xfrm>
          <a:prstGeom prst="rect">
            <a:avLst/>
          </a:prstGeo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9C61CD2-42A0-4255-8647-30924EBE6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4409" y="6447142"/>
            <a:ext cx="600977" cy="286662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C3D2DA4-2EC5-4D03-95B0-03C908AF747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790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C911533-1C07-4A20-9EAD-D5627D68A9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125" r="17762"/>
          <a:stretch/>
        </p:blipFill>
        <p:spPr>
          <a:xfrm flipH="1">
            <a:off x="-10403" y="-17705"/>
            <a:ext cx="2278818" cy="558311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146" y="259811"/>
            <a:ext cx="6163408" cy="2852737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6146" y="3429000"/>
            <a:ext cx="6163408" cy="15001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A373BA63-0B25-4CE4-997F-5C3D520114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4409" y="6447142"/>
            <a:ext cx="600977" cy="286662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C3D2DA4-2EC5-4D03-95B0-03C908AF747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37BAC5-BA97-49BD-ADB9-A5EBFA47760F}"/>
              </a:ext>
            </a:extLst>
          </p:cNvPr>
          <p:cNvSpPr/>
          <p:nvPr userDrawn="1"/>
        </p:nvSpPr>
        <p:spPr>
          <a:xfrm rot="5400000">
            <a:off x="-977997" y="4466873"/>
            <a:ext cx="2127738" cy="192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Louis Amandier CRPF PACA  © CNPF</a:t>
            </a:r>
          </a:p>
        </p:txBody>
      </p:sp>
    </p:spTree>
    <p:extLst>
      <p:ext uri="{BB962C8B-B14F-4D97-AF65-F5344CB8AC3E}">
        <p14:creationId xmlns:p14="http://schemas.microsoft.com/office/powerpoint/2010/main" val="1748854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89186"/>
            <a:ext cx="3886200" cy="449635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85157"/>
            <a:ext cx="3886200" cy="449635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BF60D31-C48E-474E-88BE-37555D9CFB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4409" y="6447142"/>
            <a:ext cx="600977" cy="286662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C3D2DA4-2EC5-4D03-95B0-03C908AF747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638E6E7-CAD4-49F1-A716-61A31A417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65956"/>
          </a:xfrm>
          <a:prstGeom prst="rect">
            <a:avLst/>
          </a:prstGeom>
        </p:spPr>
        <p:txBody>
          <a:bodyPr anchor="ctr"/>
          <a:lstStyle>
            <a:lvl1pPr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406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47055"/>
            <a:ext cx="3868340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1" y="2170967"/>
            <a:ext cx="3868340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59" y="1347055"/>
            <a:ext cx="3887391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9" y="2170967"/>
            <a:ext cx="3887391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214B6F8-5A40-4830-A157-B7E1878554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74409" y="6447142"/>
            <a:ext cx="600977" cy="286662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C3D2DA4-2EC5-4D03-95B0-03C908AF747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860203E-1B1E-4201-B97C-6A59A2A0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65956"/>
          </a:xfrm>
          <a:prstGeom prst="rect">
            <a:avLst/>
          </a:prstGeom>
        </p:spPr>
        <p:txBody>
          <a:bodyPr anchor="ctr"/>
          <a:lstStyle>
            <a:lvl1pPr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02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66DEE799-2E2D-46F1-8764-4E4F20A182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4409" y="6447142"/>
            <a:ext cx="600977" cy="286662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C3D2DA4-2EC5-4D03-95B0-03C908AF747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C3034C1-9EFF-4D66-8D65-283F43703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65956"/>
          </a:xfrm>
          <a:prstGeom prst="rect">
            <a:avLst/>
          </a:prstGeom>
        </p:spPr>
        <p:txBody>
          <a:bodyPr anchor="ctr"/>
          <a:lstStyle>
            <a:lvl1pPr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42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4F225E9-DDE8-4E3B-AB8B-CB5674F95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4409" y="6447142"/>
            <a:ext cx="600977" cy="286662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C3D2DA4-2EC5-4D03-95B0-03C908AF747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645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7.jpg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3EB37B96-E071-4513-BF32-32066DFAB57F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274409" y="6447142"/>
            <a:ext cx="600977" cy="286662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C3D2DA4-2EC5-4D03-95B0-03C908AF7476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74FAACE-AE57-4AA1-30B5-E0759624FC3D}"/>
              </a:ext>
            </a:extLst>
          </p:cNvPr>
          <p:cNvGrpSpPr/>
          <p:nvPr userDrawn="1"/>
        </p:nvGrpSpPr>
        <p:grpSpPr>
          <a:xfrm>
            <a:off x="341062" y="6119089"/>
            <a:ext cx="8080658" cy="728187"/>
            <a:chOff x="341062" y="6119089"/>
            <a:chExt cx="8080658" cy="728187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1FB49099-7E69-4983-9C3B-4777B48342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5143" y="6147000"/>
              <a:ext cx="688821" cy="565011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B8FA74A7-90E9-426C-84D8-A0B11EAB80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17142" y="6173888"/>
              <a:ext cx="1204578" cy="453725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C2FA246F-DEFF-4292-9B4B-D3951BD63B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10142" y="6119089"/>
              <a:ext cx="1297017" cy="565011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A332ACDC-BE3C-43D4-9695-CC91DCE273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4144" y="6136276"/>
              <a:ext cx="761509" cy="561862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C73B55AA-84BA-4421-BD69-C92F29575E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0205" y="6125552"/>
              <a:ext cx="557892" cy="495129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3C708F93-F11D-449E-8C14-8652722A0C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062" y="6125552"/>
              <a:ext cx="827707" cy="495129"/>
            </a:xfrm>
            <a:prstGeom prst="rect">
              <a:avLst/>
            </a:prstGeom>
          </p:spPr>
        </p:pic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4419D3CC-E7E1-02B6-5960-C5681E86B7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550" y="6125552"/>
              <a:ext cx="1999175" cy="7217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01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plateforme-nationale-foret-gibier.cartogip.fr/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lateforme-nationale-foret-gibier.cartogip.f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681B7E-9880-D1EE-1A40-7C6214A41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146" y="890006"/>
            <a:ext cx="6163408" cy="2852737"/>
          </a:xfrm>
        </p:spPr>
        <p:txBody>
          <a:bodyPr/>
          <a:lstStyle/>
          <a:p>
            <a:r>
              <a:rPr lang="fr-FR" dirty="0"/>
              <a:t>S</a:t>
            </a:r>
            <a:r>
              <a:rPr lang="fr-FR" i="0" u="none" strike="noStrike" baseline="0" dirty="0"/>
              <a:t>ignaler des dégâts dans la plateforme nationale forêt-gibier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494039-985C-F715-E392-B7C5CCC04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6146" y="4077730"/>
            <a:ext cx="6163408" cy="1609124"/>
          </a:xfrm>
        </p:spPr>
        <p:txBody>
          <a:bodyPr/>
          <a:lstStyle/>
          <a:p>
            <a:r>
              <a:rPr lang="fr-FR" sz="22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https://plateforme-nationale-foret-gibier.cartogip.fr/</a:t>
            </a:r>
            <a:endParaRPr lang="fr-FR" sz="2200" dirty="0"/>
          </a:p>
          <a:p>
            <a:endParaRPr lang="fr-FR" b="1" i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4C2583-1DDC-686B-0896-D1C1CF5FD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3D2DA4-2EC5-4D03-95B0-03C908AF7476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2651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EFC3CCB-0C8A-BFA8-626D-209A7F98C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3D2DA4-2EC5-4D03-95B0-03C908AF7476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5E8EDAE-646E-B03A-13EA-A97721DC3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29" y="141785"/>
            <a:ext cx="7886700" cy="665956"/>
          </a:xfrm>
        </p:spPr>
        <p:txBody>
          <a:bodyPr/>
          <a:lstStyle/>
          <a:p>
            <a:r>
              <a:rPr lang="fr-FR" dirty="0"/>
              <a:t>Que trouver sur le site de la plateforme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7C168DA-E078-BDB5-78A0-F821AC220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9701"/>
            <a:ext cx="4407126" cy="3753043"/>
          </a:xfrm>
          <a:prstGeom prst="rect">
            <a:avLst/>
          </a:prstGeom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1896CF6-3251-87FF-4409-8C4E697FD9C0}"/>
              </a:ext>
            </a:extLst>
          </p:cNvPr>
          <p:cNvSpPr txBox="1"/>
          <p:nvPr/>
        </p:nvSpPr>
        <p:spPr>
          <a:xfrm>
            <a:off x="179044" y="860384"/>
            <a:ext cx="8785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Synthèses graphiques : surfaces endommagées par niveau d’impact, surface des forêts avec Indice de Pression par intensité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Filtre : par région, département et commune (pour les dégâts)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19B89EB-5290-E8BB-501A-1ADEF223B404}"/>
              </a:ext>
            </a:extLst>
          </p:cNvPr>
          <p:cNvSpPr/>
          <p:nvPr/>
        </p:nvSpPr>
        <p:spPr>
          <a:xfrm>
            <a:off x="885825" y="2013740"/>
            <a:ext cx="2819400" cy="46166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Synthèses Dégâts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36822BF-C5A2-5A04-3840-E2DB32D88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2544" y="2096412"/>
            <a:ext cx="4654789" cy="3645087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FF3BAC3B-A4CF-41CC-90C3-2A6F51CE08C5}"/>
              </a:ext>
            </a:extLst>
          </p:cNvPr>
          <p:cNvSpPr/>
          <p:nvPr/>
        </p:nvSpPr>
        <p:spPr>
          <a:xfrm>
            <a:off x="4921730" y="1938891"/>
            <a:ext cx="3480999" cy="6113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310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9F6E4-29A8-A063-2ED2-76C76C453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12ED413-0FC4-57A2-DC09-E14E88F45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3D2DA4-2EC5-4D03-95B0-03C908AF7476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2C4E14C-F2DD-929E-ED0F-EB36BAF67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7118"/>
            <a:ext cx="7886700" cy="665956"/>
          </a:xfrm>
        </p:spPr>
        <p:txBody>
          <a:bodyPr/>
          <a:lstStyle/>
          <a:p>
            <a:r>
              <a:rPr lang="fr-FR" dirty="0"/>
              <a:t>Que trouver sur le site de la plateforme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6D4BDA6-0D0F-FF38-FF50-56E6F7A0F671}"/>
              </a:ext>
            </a:extLst>
          </p:cNvPr>
          <p:cNvSpPr txBox="1"/>
          <p:nvPr/>
        </p:nvSpPr>
        <p:spPr>
          <a:xfrm>
            <a:off x="5563" y="80941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Synthèse graphique des surfaces en reboisement (ilots cartographiés + autres bases)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Filtre : par région, département, commune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D1724BF-5CD8-0462-6B9D-AE255B0D1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461" y="1980703"/>
            <a:ext cx="5017982" cy="4213730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130A3F51-3596-67B8-4A89-AE4922724566}"/>
              </a:ext>
            </a:extLst>
          </p:cNvPr>
          <p:cNvSpPr/>
          <p:nvPr/>
        </p:nvSpPr>
        <p:spPr>
          <a:xfrm>
            <a:off x="2662179" y="1946089"/>
            <a:ext cx="2922832" cy="461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7584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4958BA-4C7D-ABCB-78F7-4BEE6AA98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 trouver sur le site de la plateforme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994FAD-7BD9-9D14-E23B-D2A4669B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614" y="1283677"/>
            <a:ext cx="6267450" cy="4633546"/>
          </a:xfrm>
        </p:spPr>
        <p:txBody>
          <a:bodyPr/>
          <a:lstStyle/>
          <a:p>
            <a:r>
              <a:rPr lang="fr-FR" dirty="0"/>
              <a:t>Une rubrique Aide et ressources</a:t>
            </a:r>
          </a:p>
          <a:p>
            <a:pPr lvl="1"/>
            <a:r>
              <a:rPr lang="fr-FR" dirty="0"/>
              <a:t>Fiche signalement (formulaire </a:t>
            </a:r>
            <a:r>
              <a:rPr lang="fr-FR" dirty="0" err="1"/>
              <a:t>pdf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Précisions sur la plateforme (protocoles…)</a:t>
            </a:r>
          </a:p>
          <a:p>
            <a:pPr lvl="1"/>
            <a:r>
              <a:rPr lang="fr-FR" dirty="0"/>
              <a:t>Tutoriels plateforme + Application Smartphone</a:t>
            </a:r>
          </a:p>
          <a:p>
            <a:pPr lvl="1"/>
            <a:r>
              <a:rPr lang="fr-FR" dirty="0"/>
              <a:t>Fiches techniques dégâts</a:t>
            </a:r>
          </a:p>
          <a:p>
            <a:pPr lvl="1"/>
            <a:endParaRPr lang="fr-FR" dirty="0"/>
          </a:p>
          <a:p>
            <a:pPr marL="457200" lvl="1" indent="-4572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fr-FR" sz="2800" dirty="0"/>
              <a:t> Un formulaire Contact en bas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80DC4F-B3DF-21E3-7EFE-94B5E18950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3D2DA4-2EC5-4D03-95B0-03C908AF7476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7F0087A-3AFC-0C42-2403-AAAA77816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50" y="4647200"/>
            <a:ext cx="8497536" cy="110589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C67BA5F-57EE-3926-27FA-609447F92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25" y="1190978"/>
            <a:ext cx="2407911" cy="2039642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F517719C-0E1A-61AB-0245-C7E541A0B1D4}"/>
              </a:ext>
            </a:extLst>
          </p:cNvPr>
          <p:cNvSpPr/>
          <p:nvPr/>
        </p:nvSpPr>
        <p:spPr>
          <a:xfrm>
            <a:off x="3114675" y="4733925"/>
            <a:ext cx="931536" cy="6367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AC88EB2-6572-F62B-98C3-75F6AB365B89}"/>
              </a:ext>
            </a:extLst>
          </p:cNvPr>
          <p:cNvSpPr/>
          <p:nvPr/>
        </p:nvSpPr>
        <p:spPr>
          <a:xfrm>
            <a:off x="6410325" y="2523604"/>
            <a:ext cx="1607811" cy="7997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291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1AC35A-B492-E48F-F95A-041B22F31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75" y="251687"/>
            <a:ext cx="8515350" cy="665956"/>
          </a:xfrm>
        </p:spPr>
        <p:txBody>
          <a:bodyPr/>
          <a:lstStyle/>
          <a:p>
            <a:r>
              <a:rPr lang="fr-FR" dirty="0"/>
              <a:t>Etapes du signalement, par mail ou en ligne</a:t>
            </a:r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7E5D3C60-394E-88DE-9B52-7851467FA9B0}"/>
              </a:ext>
            </a:extLst>
          </p:cNvPr>
          <p:cNvSpPr/>
          <p:nvPr/>
        </p:nvSpPr>
        <p:spPr>
          <a:xfrm>
            <a:off x="1916446" y="1340768"/>
            <a:ext cx="3055603" cy="1132304"/>
          </a:xfrm>
          <a:custGeom>
            <a:avLst/>
            <a:gdLst>
              <a:gd name="connsiteX0" fmla="*/ 181086 w 1086492"/>
              <a:gd name="connsiteY0" fmla="*/ 0 h 2832336"/>
              <a:gd name="connsiteX1" fmla="*/ 905406 w 1086492"/>
              <a:gd name="connsiteY1" fmla="*/ 0 h 2832336"/>
              <a:gd name="connsiteX2" fmla="*/ 1086492 w 1086492"/>
              <a:gd name="connsiteY2" fmla="*/ 181086 h 2832336"/>
              <a:gd name="connsiteX3" fmla="*/ 1086492 w 1086492"/>
              <a:gd name="connsiteY3" fmla="*/ 2832336 h 2832336"/>
              <a:gd name="connsiteX4" fmla="*/ 1086492 w 1086492"/>
              <a:gd name="connsiteY4" fmla="*/ 2832336 h 2832336"/>
              <a:gd name="connsiteX5" fmla="*/ 0 w 1086492"/>
              <a:gd name="connsiteY5" fmla="*/ 2832336 h 2832336"/>
              <a:gd name="connsiteX6" fmla="*/ 0 w 1086492"/>
              <a:gd name="connsiteY6" fmla="*/ 2832336 h 2832336"/>
              <a:gd name="connsiteX7" fmla="*/ 0 w 1086492"/>
              <a:gd name="connsiteY7" fmla="*/ 181086 h 2832336"/>
              <a:gd name="connsiteX8" fmla="*/ 181086 w 1086492"/>
              <a:gd name="connsiteY8" fmla="*/ 0 h 283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6492" h="2832336">
                <a:moveTo>
                  <a:pt x="1086492" y="472067"/>
                </a:moveTo>
                <a:lnTo>
                  <a:pt x="1086492" y="2360269"/>
                </a:lnTo>
                <a:cubicBezTo>
                  <a:pt x="1086492" y="2620983"/>
                  <a:pt x="1055391" y="2832335"/>
                  <a:pt x="1017027" y="2832335"/>
                </a:cubicBezTo>
                <a:lnTo>
                  <a:pt x="0" y="2832335"/>
                </a:lnTo>
                <a:lnTo>
                  <a:pt x="0" y="2832335"/>
                </a:lnTo>
                <a:lnTo>
                  <a:pt x="0" y="1"/>
                </a:lnTo>
                <a:lnTo>
                  <a:pt x="0" y="1"/>
                </a:lnTo>
                <a:lnTo>
                  <a:pt x="1017027" y="1"/>
                </a:lnTo>
                <a:cubicBezTo>
                  <a:pt x="1055391" y="1"/>
                  <a:pt x="1086492" y="211353"/>
                  <a:pt x="1086492" y="472067"/>
                </a:cubicBezTo>
                <a:close/>
              </a:path>
            </a:pathLst>
          </a:cu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2" tIns="66373" rIns="66373" bIns="66373" numCol="1" spcCol="1270" anchor="ctr" anchorCtr="0">
            <a:noAutofit/>
          </a:bodyPr>
          <a:lstStyle/>
          <a:p>
            <a:pPr marL="0" lvl="1" algn="l" defTabSz="933450">
              <a:lnSpc>
                <a:spcPct val="90000"/>
              </a:lnSpc>
              <a:spcBef>
                <a:spcPct val="0"/>
              </a:spcBef>
            </a:pPr>
            <a:r>
              <a:rPr lang="fr-FR" sz="1900" kern="1200" dirty="0">
                <a:latin typeface="Calibri" panose="020F0502020204030204" pitchFamily="34" charset="0"/>
                <a:cs typeface="Calibri" panose="020F0502020204030204" pitchFamily="34" charset="0"/>
              </a:rPr>
              <a:t>- Evalue la </a:t>
            </a:r>
            <a:r>
              <a:rPr lang="fr-FR" sz="1900" dirty="0">
                <a:latin typeface="Calibri" panose="020F0502020204030204" pitchFamily="34" charset="0"/>
                <a:cs typeface="Calibri" panose="020F0502020204030204" pitchFamily="34" charset="0"/>
              </a:rPr>
              <a:t>classe de </a:t>
            </a:r>
            <a:r>
              <a:rPr lang="fr-FR" sz="1900" kern="1200" dirty="0">
                <a:latin typeface="Calibri" panose="020F0502020204030204" pitchFamily="34" charset="0"/>
                <a:cs typeface="Calibri" panose="020F0502020204030204" pitchFamily="34" charset="0"/>
              </a:rPr>
              <a:t>dégâts</a:t>
            </a:r>
          </a:p>
          <a:p>
            <a:pPr marL="0" lvl="1" algn="l" defTabSz="933450">
              <a:lnSpc>
                <a:spcPct val="90000"/>
              </a:lnSpc>
              <a:spcBef>
                <a:spcPct val="0"/>
              </a:spcBef>
            </a:pPr>
            <a:r>
              <a:rPr lang="fr-FR" sz="19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1900" kern="12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Remplit et envoie la fiche signalement </a:t>
            </a:r>
            <a:r>
              <a:rPr lang="fr-FR" sz="1900" kern="1200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pdf</a:t>
            </a:r>
            <a:r>
              <a:rPr lang="fr-FR" sz="1900" kern="12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ou papier</a:t>
            </a: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886C16BA-498D-D862-2138-B8723F8D3B36}"/>
              </a:ext>
            </a:extLst>
          </p:cNvPr>
          <p:cNvSpPr/>
          <p:nvPr/>
        </p:nvSpPr>
        <p:spPr>
          <a:xfrm>
            <a:off x="1916445" y="2587502"/>
            <a:ext cx="3146411" cy="1086492"/>
          </a:xfrm>
          <a:custGeom>
            <a:avLst/>
            <a:gdLst>
              <a:gd name="connsiteX0" fmla="*/ 181086 w 1086492"/>
              <a:gd name="connsiteY0" fmla="*/ 0 h 6716630"/>
              <a:gd name="connsiteX1" fmla="*/ 905406 w 1086492"/>
              <a:gd name="connsiteY1" fmla="*/ 0 h 6716630"/>
              <a:gd name="connsiteX2" fmla="*/ 1086492 w 1086492"/>
              <a:gd name="connsiteY2" fmla="*/ 181086 h 6716630"/>
              <a:gd name="connsiteX3" fmla="*/ 1086492 w 1086492"/>
              <a:gd name="connsiteY3" fmla="*/ 6716630 h 6716630"/>
              <a:gd name="connsiteX4" fmla="*/ 1086492 w 1086492"/>
              <a:gd name="connsiteY4" fmla="*/ 6716630 h 6716630"/>
              <a:gd name="connsiteX5" fmla="*/ 0 w 1086492"/>
              <a:gd name="connsiteY5" fmla="*/ 6716630 h 6716630"/>
              <a:gd name="connsiteX6" fmla="*/ 0 w 1086492"/>
              <a:gd name="connsiteY6" fmla="*/ 6716630 h 6716630"/>
              <a:gd name="connsiteX7" fmla="*/ 0 w 1086492"/>
              <a:gd name="connsiteY7" fmla="*/ 181086 h 6716630"/>
              <a:gd name="connsiteX8" fmla="*/ 181086 w 1086492"/>
              <a:gd name="connsiteY8" fmla="*/ 0 h 671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6492" h="6716630">
                <a:moveTo>
                  <a:pt x="1086492" y="1119465"/>
                </a:moveTo>
                <a:lnTo>
                  <a:pt x="1086492" y="5597165"/>
                </a:lnTo>
                <a:cubicBezTo>
                  <a:pt x="1086492" y="6215426"/>
                  <a:pt x="1073377" y="6716627"/>
                  <a:pt x="1057199" y="6716627"/>
                </a:cubicBezTo>
                <a:lnTo>
                  <a:pt x="0" y="6716627"/>
                </a:lnTo>
                <a:lnTo>
                  <a:pt x="0" y="6716627"/>
                </a:lnTo>
                <a:lnTo>
                  <a:pt x="0" y="3"/>
                </a:lnTo>
                <a:lnTo>
                  <a:pt x="0" y="3"/>
                </a:lnTo>
                <a:lnTo>
                  <a:pt x="1057199" y="3"/>
                </a:lnTo>
                <a:cubicBezTo>
                  <a:pt x="1073377" y="3"/>
                  <a:pt x="1086492" y="501204"/>
                  <a:pt x="1086492" y="1119465"/>
                </a:cubicBez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2" tIns="66373" rIns="66373" bIns="66373" numCol="1" spcCol="1270" anchor="ctr" anchorCtr="0">
            <a:noAutofit/>
          </a:bodyPr>
          <a:lstStyle/>
          <a:p>
            <a:pPr marL="0" lvl="1" defTabSz="933450">
              <a:lnSpc>
                <a:spcPct val="90000"/>
              </a:lnSpc>
              <a:spcBef>
                <a:spcPct val="0"/>
              </a:spcBef>
            </a:pPr>
            <a:r>
              <a:rPr lang="fr-FR" sz="1900" dirty="0">
                <a:latin typeface="Calibri" panose="020F0502020204030204" pitchFamily="34" charset="0"/>
                <a:cs typeface="Calibri" panose="020F0502020204030204" pitchFamily="34" charset="0"/>
              </a:rPr>
              <a:t>- Estime sur place les dégâts</a:t>
            </a:r>
          </a:p>
          <a:p>
            <a:pPr marL="0" lvl="1" defTabSz="933450">
              <a:lnSpc>
                <a:spcPct val="90000"/>
              </a:lnSpc>
              <a:spcBef>
                <a:spcPct val="0"/>
              </a:spcBef>
            </a:pPr>
            <a:r>
              <a:rPr lang="fr-FR" sz="1900" dirty="0">
                <a:latin typeface="Calibri" panose="020F0502020204030204" pitchFamily="34" charset="0"/>
                <a:cs typeface="Calibri" panose="020F0502020204030204" pitchFamily="34" charset="0"/>
              </a:rPr>
              <a:t>- Saisit l’estimation en intégralité (web ou Appli)</a:t>
            </a:r>
            <a:endParaRPr lang="fr-FR" sz="19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2BA4DFBB-976D-4E78-F138-28F280285C22}"/>
              </a:ext>
            </a:extLst>
          </p:cNvPr>
          <p:cNvSpPr/>
          <p:nvPr/>
        </p:nvSpPr>
        <p:spPr>
          <a:xfrm>
            <a:off x="5157335" y="3817057"/>
            <a:ext cx="3718050" cy="945895"/>
          </a:xfrm>
          <a:custGeom>
            <a:avLst/>
            <a:gdLst>
              <a:gd name="connsiteX0" fmla="*/ 181086 w 1086492"/>
              <a:gd name="connsiteY0" fmla="*/ 0 h 6716630"/>
              <a:gd name="connsiteX1" fmla="*/ 905406 w 1086492"/>
              <a:gd name="connsiteY1" fmla="*/ 0 h 6716630"/>
              <a:gd name="connsiteX2" fmla="*/ 1086492 w 1086492"/>
              <a:gd name="connsiteY2" fmla="*/ 181086 h 6716630"/>
              <a:gd name="connsiteX3" fmla="*/ 1086492 w 1086492"/>
              <a:gd name="connsiteY3" fmla="*/ 6716630 h 6716630"/>
              <a:gd name="connsiteX4" fmla="*/ 1086492 w 1086492"/>
              <a:gd name="connsiteY4" fmla="*/ 6716630 h 6716630"/>
              <a:gd name="connsiteX5" fmla="*/ 0 w 1086492"/>
              <a:gd name="connsiteY5" fmla="*/ 6716630 h 6716630"/>
              <a:gd name="connsiteX6" fmla="*/ 0 w 1086492"/>
              <a:gd name="connsiteY6" fmla="*/ 6716630 h 6716630"/>
              <a:gd name="connsiteX7" fmla="*/ 0 w 1086492"/>
              <a:gd name="connsiteY7" fmla="*/ 181086 h 6716630"/>
              <a:gd name="connsiteX8" fmla="*/ 181086 w 1086492"/>
              <a:gd name="connsiteY8" fmla="*/ 0 h 671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6492" h="6716630">
                <a:moveTo>
                  <a:pt x="1086492" y="1119465"/>
                </a:moveTo>
                <a:lnTo>
                  <a:pt x="1086492" y="5597165"/>
                </a:lnTo>
                <a:cubicBezTo>
                  <a:pt x="1086492" y="6215426"/>
                  <a:pt x="1073377" y="6716627"/>
                  <a:pt x="1057199" y="6716627"/>
                </a:cubicBezTo>
                <a:lnTo>
                  <a:pt x="0" y="6716627"/>
                </a:lnTo>
                <a:lnTo>
                  <a:pt x="0" y="6716627"/>
                </a:lnTo>
                <a:lnTo>
                  <a:pt x="0" y="3"/>
                </a:lnTo>
                <a:lnTo>
                  <a:pt x="0" y="3"/>
                </a:lnTo>
                <a:lnTo>
                  <a:pt x="1057199" y="3"/>
                </a:lnTo>
                <a:cubicBezTo>
                  <a:pt x="1073377" y="3"/>
                  <a:pt x="1086492" y="501204"/>
                  <a:pt x="1086492" y="1119465"/>
                </a:cubicBezTo>
                <a:close/>
              </a:path>
            </a:pathLst>
          </a:cu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2" tIns="66373" rIns="66373" bIns="66373" numCol="1" spcCol="1270" anchor="ctr" anchorCtr="0">
            <a:noAutofit/>
          </a:bodyPr>
          <a:lstStyle/>
          <a:p>
            <a:pPr marL="0" lvl="1" defTabSz="720000">
              <a:lnSpc>
                <a:spcPct val="90000"/>
              </a:lnSpc>
              <a:spcBef>
                <a:spcPct val="0"/>
              </a:spcBef>
            </a:pPr>
            <a:r>
              <a:rPr lang="fr-FR" sz="1900" dirty="0">
                <a:latin typeface="Calibri" panose="020F0502020204030204" pitchFamily="34" charset="0"/>
                <a:cs typeface="Calibri" panose="020F0502020204030204" pitchFamily="34" charset="0"/>
              </a:rPr>
              <a:t>- Reçoit un mail de notification</a:t>
            </a:r>
          </a:p>
          <a:p>
            <a:pPr marL="0" lvl="1" defTabSz="720000">
              <a:lnSpc>
                <a:spcPct val="90000"/>
              </a:lnSpc>
              <a:spcBef>
                <a:spcPct val="0"/>
              </a:spcBef>
            </a:pPr>
            <a:r>
              <a:rPr 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19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Peut consulter l’estimation intégrale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F3B65E-68DE-3DA5-6010-4FF2542CE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3D2DA4-2EC5-4D03-95B0-03C908AF7476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5749E2AA-57B3-9AE9-3F83-30D16BE32189}"/>
              </a:ext>
            </a:extLst>
          </p:cNvPr>
          <p:cNvSpPr/>
          <p:nvPr/>
        </p:nvSpPr>
        <p:spPr>
          <a:xfrm>
            <a:off x="5163496" y="1126796"/>
            <a:ext cx="3711889" cy="1338925"/>
          </a:xfrm>
          <a:custGeom>
            <a:avLst/>
            <a:gdLst>
              <a:gd name="connsiteX0" fmla="*/ 181086 w 1086492"/>
              <a:gd name="connsiteY0" fmla="*/ 0 h 2832336"/>
              <a:gd name="connsiteX1" fmla="*/ 905406 w 1086492"/>
              <a:gd name="connsiteY1" fmla="*/ 0 h 2832336"/>
              <a:gd name="connsiteX2" fmla="*/ 1086492 w 1086492"/>
              <a:gd name="connsiteY2" fmla="*/ 181086 h 2832336"/>
              <a:gd name="connsiteX3" fmla="*/ 1086492 w 1086492"/>
              <a:gd name="connsiteY3" fmla="*/ 2832336 h 2832336"/>
              <a:gd name="connsiteX4" fmla="*/ 1086492 w 1086492"/>
              <a:gd name="connsiteY4" fmla="*/ 2832336 h 2832336"/>
              <a:gd name="connsiteX5" fmla="*/ 0 w 1086492"/>
              <a:gd name="connsiteY5" fmla="*/ 2832336 h 2832336"/>
              <a:gd name="connsiteX6" fmla="*/ 0 w 1086492"/>
              <a:gd name="connsiteY6" fmla="*/ 2832336 h 2832336"/>
              <a:gd name="connsiteX7" fmla="*/ 0 w 1086492"/>
              <a:gd name="connsiteY7" fmla="*/ 181086 h 2832336"/>
              <a:gd name="connsiteX8" fmla="*/ 181086 w 1086492"/>
              <a:gd name="connsiteY8" fmla="*/ 0 h 283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6492" h="2832336">
                <a:moveTo>
                  <a:pt x="1086492" y="472067"/>
                </a:moveTo>
                <a:lnTo>
                  <a:pt x="1086492" y="2360269"/>
                </a:lnTo>
                <a:cubicBezTo>
                  <a:pt x="1086492" y="2620983"/>
                  <a:pt x="1055391" y="2832335"/>
                  <a:pt x="1017027" y="2832335"/>
                </a:cubicBezTo>
                <a:lnTo>
                  <a:pt x="0" y="2832335"/>
                </a:lnTo>
                <a:lnTo>
                  <a:pt x="0" y="2832335"/>
                </a:lnTo>
                <a:lnTo>
                  <a:pt x="0" y="1"/>
                </a:lnTo>
                <a:lnTo>
                  <a:pt x="0" y="1"/>
                </a:lnTo>
                <a:lnTo>
                  <a:pt x="1017027" y="1"/>
                </a:lnTo>
                <a:cubicBezTo>
                  <a:pt x="1055391" y="1"/>
                  <a:pt x="1086492" y="211353"/>
                  <a:pt x="1086492" y="472067"/>
                </a:cubicBezTo>
                <a:close/>
              </a:path>
            </a:pathLst>
          </a:cu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2" tIns="66373" rIns="66373" bIns="66373" numCol="1" spcCol="1270" anchor="ctr" anchorCtr="0">
            <a:noAutofit/>
          </a:bodyPr>
          <a:lstStyle/>
          <a:p>
            <a:pPr marL="0" lvl="1" algn="l" defTabSz="933450">
              <a:lnSpc>
                <a:spcPct val="90000"/>
              </a:lnSpc>
              <a:spcBef>
                <a:spcPct val="0"/>
              </a:spcBef>
            </a:pPr>
            <a:r>
              <a:rPr lang="fr-FR" sz="1900" kern="1200" dirty="0">
                <a:latin typeface="Calibri" panose="020F0502020204030204" pitchFamily="34" charset="0"/>
                <a:cs typeface="Calibri" panose="020F0502020204030204" pitchFamily="34" charset="0"/>
              </a:rPr>
              <a:t>- Evalue la classe de dégâts</a:t>
            </a:r>
          </a:p>
          <a:p>
            <a:pPr marL="0" lvl="1" algn="l" defTabSz="933450">
              <a:lnSpc>
                <a:spcPct val="90000"/>
              </a:lnSpc>
              <a:spcBef>
                <a:spcPct val="0"/>
              </a:spcBef>
            </a:pPr>
            <a:r>
              <a:rPr lang="fr-F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19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Ouvre un compte plateforme et </a:t>
            </a:r>
            <a:r>
              <a:rPr lang="fr-FR" sz="1900" kern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9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fr-FR" sz="1900" kern="1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hoisit un organisme Référent</a:t>
            </a:r>
          </a:p>
          <a:p>
            <a:pPr marL="0" lvl="1" algn="l" defTabSz="933450">
              <a:lnSpc>
                <a:spcPct val="90000"/>
              </a:lnSpc>
              <a:spcBef>
                <a:spcPct val="0"/>
              </a:spcBef>
            </a:pPr>
            <a:r>
              <a:rPr lang="fr-FR" sz="1900" kern="12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1900" kern="1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Localise et saisit le signalement en ligne (Web ou Appli)</a:t>
            </a: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E053E3A1-389A-F6A5-BF9B-610110D7899D}"/>
              </a:ext>
            </a:extLst>
          </p:cNvPr>
          <p:cNvSpPr/>
          <p:nvPr/>
        </p:nvSpPr>
        <p:spPr>
          <a:xfrm>
            <a:off x="5157334" y="2590968"/>
            <a:ext cx="3718051" cy="1106775"/>
          </a:xfrm>
          <a:custGeom>
            <a:avLst/>
            <a:gdLst>
              <a:gd name="connsiteX0" fmla="*/ 181086 w 1086492"/>
              <a:gd name="connsiteY0" fmla="*/ 0 h 6716630"/>
              <a:gd name="connsiteX1" fmla="*/ 905406 w 1086492"/>
              <a:gd name="connsiteY1" fmla="*/ 0 h 6716630"/>
              <a:gd name="connsiteX2" fmla="*/ 1086492 w 1086492"/>
              <a:gd name="connsiteY2" fmla="*/ 181086 h 6716630"/>
              <a:gd name="connsiteX3" fmla="*/ 1086492 w 1086492"/>
              <a:gd name="connsiteY3" fmla="*/ 6716630 h 6716630"/>
              <a:gd name="connsiteX4" fmla="*/ 1086492 w 1086492"/>
              <a:gd name="connsiteY4" fmla="*/ 6716630 h 6716630"/>
              <a:gd name="connsiteX5" fmla="*/ 0 w 1086492"/>
              <a:gd name="connsiteY5" fmla="*/ 6716630 h 6716630"/>
              <a:gd name="connsiteX6" fmla="*/ 0 w 1086492"/>
              <a:gd name="connsiteY6" fmla="*/ 6716630 h 6716630"/>
              <a:gd name="connsiteX7" fmla="*/ 0 w 1086492"/>
              <a:gd name="connsiteY7" fmla="*/ 181086 h 6716630"/>
              <a:gd name="connsiteX8" fmla="*/ 181086 w 1086492"/>
              <a:gd name="connsiteY8" fmla="*/ 0 h 671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6492" h="6716630">
                <a:moveTo>
                  <a:pt x="1086492" y="1119465"/>
                </a:moveTo>
                <a:lnTo>
                  <a:pt x="1086492" y="5597165"/>
                </a:lnTo>
                <a:cubicBezTo>
                  <a:pt x="1086492" y="6215426"/>
                  <a:pt x="1073377" y="6716627"/>
                  <a:pt x="1057199" y="6716627"/>
                </a:cubicBezTo>
                <a:lnTo>
                  <a:pt x="0" y="6716627"/>
                </a:lnTo>
                <a:lnTo>
                  <a:pt x="0" y="6716627"/>
                </a:lnTo>
                <a:lnTo>
                  <a:pt x="0" y="3"/>
                </a:lnTo>
                <a:lnTo>
                  <a:pt x="0" y="3"/>
                </a:lnTo>
                <a:lnTo>
                  <a:pt x="1057199" y="3"/>
                </a:lnTo>
                <a:cubicBezTo>
                  <a:pt x="1073377" y="3"/>
                  <a:pt x="1086492" y="501204"/>
                  <a:pt x="1086492" y="1119465"/>
                </a:cubicBez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2" tIns="66373" rIns="66373" bIns="66373" numCol="1" spcCol="1270" anchor="ctr" anchorCtr="0">
            <a:noAutofit/>
          </a:bodyPr>
          <a:lstStyle/>
          <a:p>
            <a:pPr marL="0" lvl="1" defTabSz="933450">
              <a:lnSpc>
                <a:spcPct val="90000"/>
              </a:lnSpc>
              <a:spcBef>
                <a:spcPct val="0"/>
              </a:spcBef>
            </a:pPr>
            <a:r>
              <a:rPr lang="fr-FR" sz="1900" dirty="0">
                <a:latin typeface="Calibri" panose="020F0502020204030204" pitchFamily="34" charset="0"/>
                <a:cs typeface="Calibri" panose="020F0502020204030204" pitchFamily="34" charset="0"/>
              </a:rPr>
              <a:t>- Estime sur place les dégâts</a:t>
            </a:r>
          </a:p>
          <a:p>
            <a:pPr marL="0" lvl="1" defTabSz="933450">
              <a:lnSpc>
                <a:spcPct val="90000"/>
              </a:lnSpc>
              <a:spcBef>
                <a:spcPct val="0"/>
              </a:spcBef>
            </a:pPr>
            <a:r>
              <a:rPr lang="fr-FR" sz="1900" dirty="0">
                <a:latin typeface="Calibri" panose="020F0502020204030204" pitchFamily="34" charset="0"/>
                <a:cs typeface="Calibri" panose="020F0502020204030204" pitchFamily="34" charset="0"/>
              </a:rPr>
              <a:t>- Corrige la saisie du propriétaire, complète l’encadré Estimation</a:t>
            </a:r>
            <a:endParaRPr lang="fr-FR" sz="19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 : avec coins arrondis en diagonale 16">
            <a:extLst>
              <a:ext uri="{FF2B5EF4-FFF2-40B4-BE49-F238E27FC236}">
                <a16:creationId xmlns:a16="http://schemas.microsoft.com/office/drawing/2014/main" id="{EF82C024-2A56-EB3B-2AB3-B539F65088E5}"/>
              </a:ext>
            </a:extLst>
          </p:cNvPr>
          <p:cNvSpPr/>
          <p:nvPr/>
        </p:nvSpPr>
        <p:spPr>
          <a:xfrm>
            <a:off x="267175" y="1338811"/>
            <a:ext cx="1553548" cy="1086492"/>
          </a:xfrm>
          <a:prstGeom prst="round2Diag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900" dirty="0">
                <a:latin typeface="Calibri" panose="020F0502020204030204" pitchFamily="34" charset="0"/>
                <a:cs typeface="Calibri" panose="020F0502020204030204" pitchFamily="34" charset="0"/>
              </a:rPr>
              <a:t>Propriétaire</a:t>
            </a:r>
          </a:p>
        </p:txBody>
      </p:sp>
      <p:sp>
        <p:nvSpPr>
          <p:cNvPr id="19" name="Rectangle : avec coins arrondis en diagonale 18">
            <a:extLst>
              <a:ext uri="{FF2B5EF4-FFF2-40B4-BE49-F238E27FC236}">
                <a16:creationId xmlns:a16="http://schemas.microsoft.com/office/drawing/2014/main" id="{6282E328-4D6E-209E-1DC1-7B2B9783C3B4}"/>
              </a:ext>
            </a:extLst>
          </p:cNvPr>
          <p:cNvSpPr/>
          <p:nvPr/>
        </p:nvSpPr>
        <p:spPr>
          <a:xfrm>
            <a:off x="267175" y="3807490"/>
            <a:ext cx="1553548" cy="945896"/>
          </a:xfrm>
          <a:prstGeom prst="round2Diag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900" dirty="0">
                <a:latin typeface="Calibri" panose="020F0502020204030204" pitchFamily="34" charset="0"/>
                <a:cs typeface="Calibri" panose="020F0502020204030204" pitchFamily="34" charset="0"/>
              </a:rPr>
              <a:t>Propriétaire</a:t>
            </a:r>
          </a:p>
        </p:txBody>
      </p:sp>
      <p:sp>
        <p:nvSpPr>
          <p:cNvPr id="20" name="Rectangle : avec coins arrondis en diagonale 19">
            <a:extLst>
              <a:ext uri="{FF2B5EF4-FFF2-40B4-BE49-F238E27FC236}">
                <a16:creationId xmlns:a16="http://schemas.microsoft.com/office/drawing/2014/main" id="{9C9CDC11-7D74-50F0-2084-0882C3E7F79E}"/>
              </a:ext>
            </a:extLst>
          </p:cNvPr>
          <p:cNvSpPr/>
          <p:nvPr/>
        </p:nvSpPr>
        <p:spPr>
          <a:xfrm>
            <a:off x="250005" y="2577934"/>
            <a:ext cx="1553548" cy="108649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buNone/>
            </a:pPr>
            <a:r>
              <a:rPr lang="fr-FR" kern="1200" dirty="0">
                <a:latin typeface="Calibri" panose="020F0502020204030204" pitchFamily="34" charset="0"/>
                <a:cs typeface="Calibri" panose="020F0502020204030204" pitchFamily="34" charset="0"/>
              </a:rPr>
              <a:t>Référent : Coop, Expert, CNPF, GFP, </a:t>
            </a:r>
            <a:r>
              <a:rPr lang="fr-FR" kern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Fransylva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AA7AB53-AE9E-6147-8E7A-02C546A6AE93}"/>
              </a:ext>
            </a:extLst>
          </p:cNvPr>
          <p:cNvSpPr txBox="1"/>
          <p:nvPr/>
        </p:nvSpPr>
        <p:spPr>
          <a:xfrm>
            <a:off x="147637" y="5079930"/>
            <a:ext cx="8848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Le Référent peut saisir une estimation directement sans signalement préalable, avec l’autorisation du propriétaire.</a:t>
            </a:r>
          </a:p>
        </p:txBody>
      </p:sp>
    </p:spTree>
    <p:extLst>
      <p:ext uri="{BB962C8B-B14F-4D97-AF65-F5344CB8AC3E}">
        <p14:creationId xmlns:p14="http://schemas.microsoft.com/office/powerpoint/2010/main" val="1454717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9">
            <a:extLst>
              <a:ext uri="{FF2B5EF4-FFF2-40B4-BE49-F238E27FC236}">
                <a16:creationId xmlns:a16="http://schemas.microsoft.com/office/drawing/2014/main" id="{508515DD-41FD-CB84-9A26-37DFAEC05C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702" b="-477"/>
          <a:stretch/>
        </p:blipFill>
        <p:spPr>
          <a:xfrm>
            <a:off x="4910709" y="109754"/>
            <a:ext cx="4023098" cy="1714335"/>
          </a:xfrm>
          <a:ln>
            <a:solidFill>
              <a:schemeClr val="tx1"/>
            </a:solidFill>
          </a:ln>
        </p:spPr>
      </p:pic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981BC13-D834-3A92-B280-77E1B59AE3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0191" y="1193030"/>
            <a:ext cx="4774656" cy="506489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fr-FR" dirty="0"/>
              <a:t>Identification du propriétaire </a:t>
            </a:r>
            <a:r>
              <a:rPr lang="fr-FR" sz="2000" dirty="0"/>
              <a:t>(coordonnées) </a:t>
            </a:r>
            <a:r>
              <a:rPr lang="fr-FR" dirty="0"/>
              <a:t>et choix du référent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fr-FR" dirty="0"/>
              <a:t>Droit et plan de chasse </a:t>
            </a:r>
            <a:r>
              <a:rPr lang="fr-FR" sz="2000" dirty="0"/>
              <a:t>(titulaire du droit, attributaire du plan, N° territoire)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fr-FR" dirty="0"/>
              <a:t>Lieu des dégâts </a:t>
            </a:r>
            <a:r>
              <a:rPr lang="fr-FR" sz="2000" dirty="0"/>
              <a:t>(listes parcelles)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fr-FR" dirty="0"/>
              <a:t>Peuplement forestier </a:t>
            </a:r>
            <a:r>
              <a:rPr lang="fr-FR" sz="2000" dirty="0"/>
              <a:t>(essences, année et densité si plantation, hauteur, mode régénération et de protection…)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fr-FR" dirty="0"/>
              <a:t>Description des dégâts </a:t>
            </a:r>
            <a:r>
              <a:rPr lang="fr-FR" sz="2000" dirty="0"/>
              <a:t>(type de dégât principal, espèces, surface, classe…)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fr-FR" dirty="0"/>
              <a:t>Observations </a:t>
            </a:r>
            <a:r>
              <a:rPr lang="fr-FR" sz="2000" dirty="0"/>
              <a:t>(récurrence, regarnis, répartition, essence impactée, réussite </a:t>
            </a:r>
            <a:r>
              <a:rPr lang="fr-FR" sz="2000" dirty="0" err="1"/>
              <a:t>régé</a:t>
            </a:r>
            <a:r>
              <a:rPr lang="fr-FR" sz="2000" dirty="0"/>
              <a:t> </a:t>
            </a:r>
            <a:r>
              <a:rPr lang="fr-FR" sz="2000" dirty="0" err="1"/>
              <a:t>nat</a:t>
            </a:r>
            <a:r>
              <a:rPr lang="fr-FR" sz="2000" dirty="0"/>
              <a:t>, % de protection si partielle…)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AA63C7-E2E0-4150-8581-05C4D522B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3D2DA4-2EC5-4D03-95B0-03C908AF7476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9C4A349-1E40-E0BE-3D71-03EA59A04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33" y="318414"/>
            <a:ext cx="5061106" cy="665956"/>
          </a:xfrm>
        </p:spPr>
        <p:txBody>
          <a:bodyPr/>
          <a:lstStyle/>
          <a:p>
            <a:r>
              <a:rPr lang="fr-FR" dirty="0"/>
              <a:t>Rubriques à renseigner</a:t>
            </a:r>
            <a:br>
              <a:rPr lang="fr-FR" dirty="0"/>
            </a:br>
            <a:r>
              <a:rPr lang="fr-FR" dirty="0"/>
              <a:t>par le propriétaire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842F3E3-43E5-7A3C-AC7B-80362554B9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0709" y="1824089"/>
            <a:ext cx="4023101" cy="24552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B385A12-9117-6408-A7D4-88F04752D3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0709" y="4279337"/>
            <a:ext cx="4023100" cy="21058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2408496-5B1E-C846-F344-DC743B3CA802}"/>
              </a:ext>
            </a:extLst>
          </p:cNvPr>
          <p:cNvSpPr txBox="1"/>
          <p:nvPr/>
        </p:nvSpPr>
        <p:spPr>
          <a:xfrm>
            <a:off x="6683396" y="5244961"/>
            <a:ext cx="2459114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&lt; 15% ; 15 à 25 % ; &gt; 25 %</a:t>
            </a:r>
          </a:p>
        </p:txBody>
      </p:sp>
    </p:spTree>
    <p:extLst>
      <p:ext uri="{BB962C8B-B14F-4D97-AF65-F5344CB8AC3E}">
        <p14:creationId xmlns:p14="http://schemas.microsoft.com/office/powerpoint/2010/main" val="3697563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29B0ACC-7678-53F7-C269-DE1A27A4C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0597" y="2240152"/>
            <a:ext cx="5463403" cy="19834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C0FE243-0D59-8320-DA32-DF23259AEA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0026" y="2629379"/>
            <a:ext cx="3686174" cy="2714901"/>
          </a:xfrm>
        </p:spPr>
        <p:txBody>
          <a:bodyPr/>
          <a:lstStyle/>
          <a:p>
            <a:r>
              <a:rPr lang="fr-FR" sz="2400" dirty="0"/>
              <a:t>Echantillonnage simplifié d’après DSF :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10 grappes de 10 semis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Ou 10 séries de 10 plants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Distantes de 50 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16E081-89FC-01BE-5343-F8C868CDA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0025" y="1004517"/>
            <a:ext cx="8820150" cy="1399952"/>
          </a:xfrm>
        </p:spPr>
        <p:txBody>
          <a:bodyPr/>
          <a:lstStyle/>
          <a:p>
            <a:r>
              <a:rPr lang="fr-FR" sz="2400" dirty="0"/>
              <a:t> Classes d’après le Guide de l’équilibre Forêt-Gibier (Brossier-</a:t>
            </a:r>
            <a:r>
              <a:rPr lang="fr-FR" sz="2400" dirty="0" err="1"/>
              <a:t>Pallu</a:t>
            </a:r>
            <a:r>
              <a:rPr lang="fr-FR" sz="2400" dirty="0"/>
              <a:t>)</a:t>
            </a:r>
          </a:p>
          <a:p>
            <a:pPr marL="228600" lvl="1">
              <a:spcBef>
                <a:spcPts val="600"/>
              </a:spcBef>
            </a:pPr>
            <a:r>
              <a:rPr lang="fr-FR" dirty="0"/>
              <a:t>&lt; 15% (≤ 1 tige / 7)</a:t>
            </a:r>
          </a:p>
          <a:p>
            <a:pPr marL="228600" lvl="1">
              <a:spcBef>
                <a:spcPts val="600"/>
              </a:spcBef>
            </a:pPr>
            <a:r>
              <a:rPr lang="fr-FR" dirty="0"/>
              <a:t>15 à 25 % (1 tige/6 à 1 tige/4)</a:t>
            </a:r>
          </a:p>
          <a:p>
            <a:pPr marL="228600" lvl="1">
              <a:spcBef>
                <a:spcPts val="600"/>
              </a:spcBef>
            </a:pPr>
            <a:r>
              <a:rPr lang="fr-FR" dirty="0"/>
              <a:t>&gt; 25 % ( &gt; 1 tige/ 4)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F2139F5-38DD-A564-A410-FB561488F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3D2DA4-2EC5-4D03-95B0-03C908AF7476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26D2D20-A98B-75B8-BAFA-2273DE2B0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68435"/>
            <a:ext cx="8820150" cy="665956"/>
          </a:xfrm>
        </p:spPr>
        <p:txBody>
          <a:bodyPr/>
          <a:lstStyle/>
          <a:p>
            <a:r>
              <a:rPr lang="fr-FR" dirty="0"/>
              <a:t>Quelle classe de dégâts ? Comment l’évaluer ?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DF9EBBF5-8B18-434D-138B-758E7BA4E1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345838"/>
              </p:ext>
            </p:extLst>
          </p:nvPr>
        </p:nvGraphicFramePr>
        <p:xfrm>
          <a:off x="2693658" y="4100934"/>
          <a:ext cx="6181728" cy="2080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2359">
                  <a:extLst>
                    <a:ext uri="{9D8B030D-6E8A-4147-A177-3AD203B41FA5}">
                      <a16:colId xmlns:a16="http://schemas.microsoft.com/office/drawing/2014/main" val="1994579283"/>
                    </a:ext>
                  </a:extLst>
                </a:gridCol>
                <a:gridCol w="1095345">
                  <a:extLst>
                    <a:ext uri="{9D8B030D-6E8A-4147-A177-3AD203B41FA5}">
                      <a16:colId xmlns:a16="http://schemas.microsoft.com/office/drawing/2014/main" val="1028626200"/>
                    </a:ext>
                  </a:extLst>
                </a:gridCol>
                <a:gridCol w="1007835">
                  <a:extLst>
                    <a:ext uri="{9D8B030D-6E8A-4147-A177-3AD203B41FA5}">
                      <a16:colId xmlns:a16="http://schemas.microsoft.com/office/drawing/2014/main" val="472415276"/>
                    </a:ext>
                  </a:extLst>
                </a:gridCol>
                <a:gridCol w="984077">
                  <a:extLst>
                    <a:ext uri="{9D8B030D-6E8A-4147-A177-3AD203B41FA5}">
                      <a16:colId xmlns:a16="http://schemas.microsoft.com/office/drawing/2014/main" val="484056153"/>
                    </a:ext>
                  </a:extLst>
                </a:gridCol>
                <a:gridCol w="984077">
                  <a:extLst>
                    <a:ext uri="{9D8B030D-6E8A-4147-A177-3AD203B41FA5}">
                      <a16:colId xmlns:a16="http://schemas.microsoft.com/office/drawing/2014/main" val="2930396500"/>
                    </a:ext>
                  </a:extLst>
                </a:gridCol>
                <a:gridCol w="1118035">
                  <a:extLst>
                    <a:ext uri="{9D8B030D-6E8A-4147-A177-3AD203B41FA5}">
                      <a16:colId xmlns:a16="http://schemas.microsoft.com/office/drawing/2014/main" val="1291937250"/>
                    </a:ext>
                  </a:extLst>
                </a:gridCol>
              </a:tblGrid>
              <a:tr h="272687">
                <a:tc>
                  <a:txBody>
                    <a:bodyPr/>
                    <a:lstStyle/>
                    <a:p>
                      <a:pPr algn="just"/>
                      <a:r>
                        <a:rPr lang="fr-FR" sz="1050" dirty="0">
                          <a:effectLst/>
                        </a:rPr>
                        <a:t> Grappe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50" dirty="0">
                          <a:effectLst/>
                        </a:rPr>
                        <a:t> Indemne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50" dirty="0">
                          <a:effectLst/>
                        </a:rPr>
                        <a:t>écorçage cerf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50" dirty="0">
                          <a:effectLst/>
                        </a:rPr>
                        <a:t>frottis-casse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50" dirty="0">
                          <a:effectLst/>
                        </a:rPr>
                        <a:t>abroutis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50" dirty="0">
                          <a:effectLst/>
                        </a:rPr>
                        <a:t>Problème autre que gibier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7309661"/>
                  </a:ext>
                </a:extLst>
              </a:tr>
              <a:tr h="136344">
                <a:tc>
                  <a:txBody>
                    <a:bodyPr/>
                    <a:lstStyle/>
                    <a:p>
                      <a:pPr algn="just"/>
                      <a:r>
                        <a:rPr lang="fr-FR" sz="1050">
                          <a:effectLst/>
                        </a:rPr>
                        <a:t>1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0487581"/>
                  </a:ext>
                </a:extLst>
              </a:tr>
              <a:tr h="136344">
                <a:tc>
                  <a:txBody>
                    <a:bodyPr/>
                    <a:lstStyle/>
                    <a:p>
                      <a:pPr algn="just"/>
                      <a:r>
                        <a:rPr lang="fr-FR" sz="1050" dirty="0">
                          <a:effectLst/>
                        </a:rPr>
                        <a:t>2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896288"/>
                  </a:ext>
                </a:extLst>
              </a:tr>
              <a:tr h="136344">
                <a:tc>
                  <a:txBody>
                    <a:bodyPr/>
                    <a:lstStyle/>
                    <a:p>
                      <a:pPr algn="just"/>
                      <a:r>
                        <a:rPr lang="fr-FR" sz="1050">
                          <a:effectLst/>
                        </a:rPr>
                        <a:t>3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8493001"/>
                  </a:ext>
                </a:extLst>
              </a:tr>
              <a:tr h="136344">
                <a:tc>
                  <a:txBody>
                    <a:bodyPr/>
                    <a:lstStyle/>
                    <a:p>
                      <a:pPr algn="just"/>
                      <a:r>
                        <a:rPr lang="fr-FR" sz="1050">
                          <a:effectLst/>
                        </a:rPr>
                        <a:t>4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7368097"/>
                  </a:ext>
                </a:extLst>
              </a:tr>
              <a:tr h="136344">
                <a:tc>
                  <a:txBody>
                    <a:bodyPr/>
                    <a:lstStyle/>
                    <a:p>
                      <a:pPr algn="just"/>
                      <a:r>
                        <a:rPr lang="fr-FR" sz="1050">
                          <a:effectLst/>
                        </a:rPr>
                        <a:t>5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0180703"/>
                  </a:ext>
                </a:extLst>
              </a:tr>
              <a:tr h="136344">
                <a:tc>
                  <a:txBody>
                    <a:bodyPr/>
                    <a:lstStyle/>
                    <a:p>
                      <a:pPr algn="just"/>
                      <a:r>
                        <a:rPr lang="fr-FR" sz="1050">
                          <a:effectLst/>
                        </a:rPr>
                        <a:t>6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4095789"/>
                  </a:ext>
                </a:extLst>
              </a:tr>
              <a:tr h="136344">
                <a:tc>
                  <a:txBody>
                    <a:bodyPr/>
                    <a:lstStyle/>
                    <a:p>
                      <a:pPr algn="just"/>
                      <a:r>
                        <a:rPr lang="fr-FR" sz="1050">
                          <a:effectLst/>
                        </a:rPr>
                        <a:t>7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9190424"/>
                  </a:ext>
                </a:extLst>
              </a:tr>
              <a:tr h="136344">
                <a:tc>
                  <a:txBody>
                    <a:bodyPr/>
                    <a:lstStyle/>
                    <a:p>
                      <a:pPr algn="just"/>
                      <a:r>
                        <a:rPr lang="fr-FR" sz="1050">
                          <a:effectLst/>
                        </a:rPr>
                        <a:t>8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4511275"/>
                  </a:ext>
                </a:extLst>
              </a:tr>
              <a:tr h="136344">
                <a:tc>
                  <a:txBody>
                    <a:bodyPr/>
                    <a:lstStyle/>
                    <a:p>
                      <a:pPr algn="just"/>
                      <a:r>
                        <a:rPr lang="fr-FR" sz="1050">
                          <a:effectLst/>
                        </a:rPr>
                        <a:t>9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0705648"/>
                  </a:ext>
                </a:extLst>
              </a:tr>
              <a:tr h="136344">
                <a:tc>
                  <a:txBody>
                    <a:bodyPr/>
                    <a:lstStyle/>
                    <a:p>
                      <a:pPr algn="just"/>
                      <a:r>
                        <a:rPr lang="fr-FR" sz="1050">
                          <a:effectLst/>
                        </a:rPr>
                        <a:t>10</a:t>
                      </a:r>
                      <a:endParaRPr lang="fr-F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594559"/>
                  </a:ext>
                </a:extLst>
              </a:tr>
              <a:tr h="136344">
                <a:tc>
                  <a:txBody>
                    <a:bodyPr/>
                    <a:lstStyle/>
                    <a:p>
                      <a:pPr algn="just"/>
                      <a:r>
                        <a:rPr lang="fr-FR" sz="1050" dirty="0">
                          <a:effectLst/>
                        </a:rPr>
                        <a:t>TOTAL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9653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546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447D8CD-5ED8-4050-94A1-B51604FD2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3D2DA4-2EC5-4D03-95B0-03C908AF7476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E6CA217-926D-40BD-8FBB-A5FBBB607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58" y="277567"/>
            <a:ext cx="8291745" cy="665956"/>
          </a:xfrm>
        </p:spPr>
        <p:txBody>
          <a:bodyPr/>
          <a:lstStyle/>
          <a:p>
            <a:r>
              <a:rPr lang="fr-FR" sz="3600" dirty="0">
                <a:latin typeface="Calibri" panose="020F0502020204030204" pitchFamily="34" charset="0"/>
                <a:cs typeface="Calibri" panose="020F0502020204030204" pitchFamily="34" charset="0"/>
              </a:rPr>
              <a:t>Estimation par le référent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9F185E9-DFA0-4D9E-B513-823285BC7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37" y="1931198"/>
            <a:ext cx="8824725" cy="302540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FD15780-91A3-4300-ACBA-F5DC623B5ACE}"/>
              </a:ext>
            </a:extLst>
          </p:cNvPr>
          <p:cNvSpPr txBox="1"/>
          <p:nvPr/>
        </p:nvSpPr>
        <p:spPr>
          <a:xfrm>
            <a:off x="108976" y="5692157"/>
            <a:ext cx="8824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En cas d’estimation directe par le Référent, il saisit l’ensemble du formulaire.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60F16C0-3215-4C2F-B5B3-B14A22414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97" y="1732015"/>
            <a:ext cx="8824725" cy="3833192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32079110-714D-4F28-98B2-4CE3D9702DF2}"/>
              </a:ext>
            </a:extLst>
          </p:cNvPr>
          <p:cNvGrpSpPr/>
          <p:nvPr/>
        </p:nvGrpSpPr>
        <p:grpSpPr>
          <a:xfrm>
            <a:off x="6600694" y="1932497"/>
            <a:ext cx="2472430" cy="3329060"/>
            <a:chOff x="6416272" y="2516290"/>
            <a:chExt cx="2472430" cy="3329060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5A6E9DFE-C363-41A8-8F45-1E7BF3D3113C}"/>
                </a:ext>
              </a:extLst>
            </p:cNvPr>
            <p:cNvSpPr txBox="1"/>
            <p:nvPr/>
          </p:nvSpPr>
          <p:spPr>
            <a:xfrm>
              <a:off x="6416272" y="2516290"/>
              <a:ext cx="2459114" cy="156966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Wingdings 2" panose="05020102010507070707" pitchFamily="18" charset="2"/>
                </a:rPr>
                <a:t></a:t>
              </a:r>
              <a:r>
                <a:rPr lang="fr-F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Guide équilibre-forêt-gibier²   (Brossier-</a:t>
              </a:r>
              <a:r>
                <a:rPr lang="fr-FR" sz="16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Pallu</a:t>
              </a:r>
              <a:r>
                <a:rPr lang="fr-F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)       </a:t>
              </a:r>
            </a:p>
            <a:p>
              <a:r>
                <a:rPr lang="fr-F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Wingdings 2" panose="05020102010507070707" pitchFamily="18" charset="2"/>
                </a:rPr>
                <a:t></a:t>
              </a:r>
              <a:r>
                <a:rPr lang="fr-F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 grappes de 10</a:t>
              </a:r>
            </a:p>
            <a:p>
              <a:r>
                <a:rPr lang="fr-F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Wingdings 2" panose="05020102010507070707" pitchFamily="18" charset="2"/>
                </a:rPr>
                <a:t></a:t>
              </a:r>
              <a:r>
                <a:rPr lang="fr-F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6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INRAe</a:t>
              </a:r>
              <a:r>
                <a:rPr lang="fr-F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                                                      </a:t>
              </a:r>
              <a:r>
                <a:rPr lang="fr-F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Wingdings 2" panose="05020102010507070707" pitchFamily="18" charset="2"/>
                </a:rPr>
                <a:t></a:t>
              </a:r>
              <a:r>
                <a:rPr lang="fr-F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Indice Abroutissement</a:t>
              </a:r>
            </a:p>
            <a:p>
              <a:r>
                <a:rPr lang="fr-F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Wingdings 2" panose="05020102010507070707" pitchFamily="18" charset="2"/>
                </a:rPr>
                <a:t></a:t>
              </a:r>
              <a:r>
                <a:rPr lang="fr-F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Autre méthode </a:t>
              </a:r>
              <a:endParaRPr lang="fr-FR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3D9C0BD5-02C3-4823-9086-DC5DA2E5FFE6}"/>
                </a:ext>
              </a:extLst>
            </p:cNvPr>
            <p:cNvSpPr txBox="1"/>
            <p:nvPr/>
          </p:nvSpPr>
          <p:spPr>
            <a:xfrm>
              <a:off x="6416272" y="4263340"/>
              <a:ext cx="2459114" cy="5847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 2" panose="05020102010507070707" pitchFamily="18" charset="2"/>
                <a:buChar char=""/>
              </a:pPr>
              <a:r>
                <a:rPr lang="fr-F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% de tiges non viables </a:t>
              </a:r>
            </a:p>
            <a:p>
              <a:pPr marL="285750" indent="-285750">
                <a:buFont typeface="Wingdings 2" panose="05020102010507070707" pitchFamily="18" charset="2"/>
                <a:buChar char=""/>
              </a:pPr>
              <a:r>
                <a:rPr lang="fr-F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% de dégâts</a:t>
              </a:r>
              <a:endParaRPr lang="fr-FR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6DFC7C8A-6250-47DF-B29B-B102FDE7B365}"/>
                </a:ext>
              </a:extLst>
            </p:cNvPr>
            <p:cNvSpPr txBox="1"/>
            <p:nvPr/>
          </p:nvSpPr>
          <p:spPr>
            <a:xfrm>
              <a:off x="6429589" y="5014353"/>
              <a:ext cx="2459113" cy="83099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 2" panose="05020102010507070707" pitchFamily="18" charset="2"/>
                <a:buChar char=""/>
              </a:pPr>
              <a:r>
                <a:rPr lang="fr-FR" sz="1600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Faible incidence</a:t>
              </a:r>
            </a:p>
            <a:p>
              <a:pPr marL="285750" indent="-285750">
                <a:buFont typeface="Wingdings 2" panose="05020102010507070707" pitchFamily="18" charset="2"/>
                <a:buChar char=""/>
              </a:pPr>
              <a:r>
                <a:rPr lang="fr-FR" sz="1600" b="1" dirty="0">
                  <a:solidFill>
                    <a:schemeClr val="accent3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Avenir incertain </a:t>
              </a:r>
            </a:p>
            <a:p>
              <a:r>
                <a:rPr lang="fr-FR" sz="1600" b="1" dirty="0">
                  <a:solidFill>
                    <a:schemeClr val="accent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Wingdings 2" panose="05020102010507070707" pitchFamily="18" charset="2"/>
                </a:rPr>
                <a:t></a:t>
              </a:r>
              <a:r>
                <a:rPr lang="fr-FR" sz="1600" b="1" dirty="0">
                  <a:solidFill>
                    <a:schemeClr val="accent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Avenir compromis</a:t>
              </a:r>
              <a:endParaRPr lang="fr-FR" sz="16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678F0F46-51FB-973A-212C-012F162E0915}"/>
              </a:ext>
            </a:extLst>
          </p:cNvPr>
          <p:cNvSpPr txBox="1"/>
          <p:nvPr/>
        </p:nvSpPr>
        <p:spPr>
          <a:xfrm>
            <a:off x="108976" y="897180"/>
            <a:ext cx="9035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Suite estimation de terrain : modifie éventuellement les données du propriétaire et remplit le cadre Estimation selon son diagnostic (dégâts + observations)</a:t>
            </a:r>
            <a:endParaRPr lang="fr-FR" sz="2000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71F5DD0-ED4D-A8A4-DE74-21D0A91E2F66}"/>
              </a:ext>
            </a:extLst>
          </p:cNvPr>
          <p:cNvCxnSpPr>
            <a:cxnSpLocks/>
          </p:cNvCxnSpPr>
          <p:nvPr/>
        </p:nvCxnSpPr>
        <p:spPr>
          <a:xfrm flipV="1">
            <a:off x="6375668" y="3172729"/>
            <a:ext cx="225026" cy="32942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CFEB6121-83DC-B4B4-DB05-BF11D11EEBD4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6150548" y="3971935"/>
            <a:ext cx="450146" cy="2923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5948983B-5C8A-35E6-70AC-3C218C4B7C63}"/>
              </a:ext>
            </a:extLst>
          </p:cNvPr>
          <p:cNvCxnSpPr>
            <a:cxnSpLocks/>
          </p:cNvCxnSpPr>
          <p:nvPr/>
        </p:nvCxnSpPr>
        <p:spPr>
          <a:xfrm>
            <a:off x="5902898" y="4663977"/>
            <a:ext cx="711113" cy="34808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314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EE31A7-9925-4854-A857-B81FA3F87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322" y="401854"/>
            <a:ext cx="6163408" cy="2852737"/>
          </a:xfrm>
        </p:spPr>
        <p:txBody>
          <a:bodyPr/>
          <a:lstStyle/>
          <a:p>
            <a:r>
              <a:rPr lang="fr-FR" dirty="0"/>
              <a:t>N’hésitez pas à utiliser</a:t>
            </a:r>
            <a:br>
              <a:rPr lang="fr-FR" dirty="0"/>
            </a:br>
            <a:r>
              <a:rPr lang="fr-FR" dirty="0"/>
              <a:t>le site et </a:t>
            </a:r>
            <a:br>
              <a:rPr lang="fr-FR" dirty="0"/>
            </a:br>
            <a:r>
              <a:rPr lang="fr-FR" dirty="0"/>
              <a:t>l’application mobile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5EC6DD-89C4-4D75-8D02-C30DAC4B9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6146" y="3254590"/>
            <a:ext cx="6163408" cy="196510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i="0" dirty="0">
                <a:solidFill>
                  <a:schemeClr val="accent1"/>
                </a:solidFill>
              </a:rPr>
              <a:t>Internet :</a:t>
            </a:r>
            <a:endParaRPr lang="fr-FR" i="0" dirty="0">
              <a:solidFill>
                <a:schemeClr val="accent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Bef>
                <a:spcPts val="0"/>
              </a:spcBef>
            </a:pPr>
            <a:r>
              <a:rPr lang="fr-FR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https://plateforme-nationale-foret-gibier.cartogip.fr/</a:t>
            </a:r>
            <a:endParaRPr lang="fr-FR" dirty="0">
              <a:solidFill>
                <a:schemeClr val="accent1"/>
              </a:solidFill>
            </a:endParaRPr>
          </a:p>
          <a:p>
            <a:endParaRPr lang="fr-FR" sz="1200" dirty="0"/>
          </a:p>
          <a:p>
            <a:pPr>
              <a:spcBef>
                <a:spcPts val="0"/>
              </a:spcBef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Application de signalement des dégâts :</a:t>
            </a:r>
          </a:p>
          <a:p>
            <a:pPr>
              <a:spcBef>
                <a:spcPts val="0"/>
              </a:spcBef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« Plateforme nationale forêt-gibier »</a:t>
            </a:r>
          </a:p>
          <a:p>
            <a:pPr>
              <a:spcBef>
                <a:spcPts val="0"/>
              </a:spcBef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de GIP </a:t>
            </a:r>
            <a:r>
              <a:rPr lang="fr-FR" dirty="0" err="1">
                <a:solidFill>
                  <a:schemeClr val="accent3">
                    <a:lumMod val="75000"/>
                  </a:schemeClr>
                </a:solidFill>
              </a:rPr>
              <a:t>ATGéRi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sur Play Store et App Store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AE2CEB-43F1-47C5-B809-623C0FD3F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3D2DA4-2EC5-4D03-95B0-03C908AF7476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8244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1C6B7F-DD27-EEC3-068C-2CEEC2838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65127"/>
            <a:ext cx="8191500" cy="665956"/>
          </a:xfrm>
        </p:spPr>
        <p:txBody>
          <a:bodyPr/>
          <a:lstStyle/>
          <a:p>
            <a:r>
              <a:rPr lang="fr-FR" dirty="0"/>
              <a:t>Augmentation des populations d’ongulés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79B81C-8A56-3B6B-9D27-422D4CFE3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3D2DA4-2EC5-4D03-95B0-03C908AF7476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BBEC44-D389-7CC6-ABF6-6B8A3A060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122210"/>
            <a:ext cx="8352468" cy="51138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dirty="0"/>
              <a:t>Des tableaux de chasse en forte augmentation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353A97D-1C82-D369-D540-932A36E36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850" y="1633591"/>
            <a:ext cx="6158365" cy="437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38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1C6B7F-DD27-EEC3-068C-2CEEC2838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14" y="200025"/>
            <a:ext cx="8606772" cy="952500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/>
              <a:t>Augmentation de </a:t>
            </a:r>
            <a:br>
              <a:rPr lang="fr-FR" dirty="0"/>
            </a:br>
            <a:r>
              <a:rPr lang="fr-FR" dirty="0"/>
              <a:t>leur territoire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79B81C-8A56-3B6B-9D27-422D4CFE3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3D2DA4-2EC5-4D03-95B0-03C908AF7476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DBD759B-8237-8B72-839C-AB9BA970F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38" y="402647"/>
            <a:ext cx="2656921" cy="33971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3D9AFAC-7EEF-1013-64C5-2747DA481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041" y="324231"/>
            <a:ext cx="2183730" cy="41467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8E13232-638D-C8A6-E6EE-4C614E9E4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1" y="3889008"/>
            <a:ext cx="5162815" cy="22734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4AF4D55-AE53-4B10-56C0-1F1A45A034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960" y="1894285"/>
            <a:ext cx="827973" cy="827973"/>
          </a:xfrm>
          <a:prstGeom prst="rect">
            <a:avLst/>
          </a:prstGeom>
        </p:spPr>
      </p:pic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6904DA00-76F2-E297-9DE6-2051730570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1841" y="2101240"/>
            <a:ext cx="965200" cy="965200"/>
          </a:xfrm>
        </p:spPr>
      </p:pic>
    </p:spTree>
    <p:extLst>
      <p:ext uri="{BB962C8B-B14F-4D97-AF65-F5344CB8AC3E}">
        <p14:creationId xmlns:p14="http://schemas.microsoft.com/office/powerpoint/2010/main" val="1428314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1440BA-1EE9-74EC-190A-A9765AE95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" y="162876"/>
            <a:ext cx="9023350" cy="846774"/>
          </a:xfrm>
        </p:spPr>
        <p:txBody>
          <a:bodyPr/>
          <a:lstStyle/>
          <a:p>
            <a:r>
              <a:rPr lang="fr-FR" dirty="0"/>
              <a:t>Augmentation des dégâts en forêt</a:t>
            </a:r>
            <a:br>
              <a:rPr lang="fr-FR" dirty="0"/>
            </a:br>
            <a:r>
              <a:rPr lang="fr-FR" dirty="0"/>
              <a:t>Installation, qualité et croissance compromises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21EF09-45A4-820A-7470-51431B8E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50" y="4791436"/>
            <a:ext cx="4331334" cy="1208786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/>
              <a:t>Frottis, écorçage, abroutissement</a:t>
            </a:r>
          </a:p>
          <a:p>
            <a:pPr marL="0" indent="0">
              <a:buNone/>
            </a:pPr>
            <a:r>
              <a:rPr lang="fr-FR" sz="2400" dirty="0"/>
              <a:t>Dégâts racinaires, consommation des graines</a:t>
            </a:r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150F773-F05E-4564-CF8F-F1F50DC27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3D2DA4-2EC5-4D03-95B0-03C908AF7476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5" name="Image 6">
            <a:extLst>
              <a:ext uri="{FF2B5EF4-FFF2-40B4-BE49-F238E27FC236}">
                <a16:creationId xmlns:a16="http://schemas.microsoft.com/office/drawing/2014/main" id="{EC9F11FB-326E-B6B4-03C3-120B8A828F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6878" y="1115494"/>
            <a:ext cx="4970243" cy="2793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4">
            <a:extLst>
              <a:ext uri="{FF2B5EF4-FFF2-40B4-BE49-F238E27FC236}">
                <a16:creationId xmlns:a16="http://schemas.microsoft.com/office/drawing/2014/main" id="{5ED4A8F2-C283-572D-7E10-6E2BA4691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650" y="1119029"/>
            <a:ext cx="2593975" cy="345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BCDC88D-4B8C-5A5F-0589-60C6855F1F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6820" y="3603976"/>
            <a:ext cx="3790888" cy="284316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EC64D1B-7FBE-3525-0D30-475C190BE4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39" y="4654003"/>
            <a:ext cx="743111" cy="74311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CA760F8-1630-DDE3-1288-C3B55DDAE5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39" y="5367415"/>
            <a:ext cx="743111" cy="74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05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èche : bas 14">
            <a:extLst>
              <a:ext uri="{FF2B5EF4-FFF2-40B4-BE49-F238E27FC236}">
                <a16:creationId xmlns:a16="http://schemas.microsoft.com/office/drawing/2014/main" id="{45F53900-F492-CBF0-488F-12A929D2D6C8}"/>
              </a:ext>
            </a:extLst>
          </p:cNvPr>
          <p:cNvSpPr/>
          <p:nvPr/>
        </p:nvSpPr>
        <p:spPr>
          <a:xfrm rot="1314886">
            <a:off x="3476951" y="2705764"/>
            <a:ext cx="685007" cy="111002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DF3BA44-5195-DB03-03CC-531BDAEB0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3D2DA4-2EC5-4D03-95B0-03C908AF7476}" type="slidenum">
              <a:rPr lang="fr-FR" smtClean="0"/>
              <a:pPr/>
              <a:t>5</a:t>
            </a:fld>
            <a:endParaRPr lang="fr-FR" dirty="0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94B49E54-E817-F1A0-8D8A-3EE75EE29544}"/>
              </a:ext>
            </a:extLst>
          </p:cNvPr>
          <p:cNvGrpSpPr/>
          <p:nvPr/>
        </p:nvGrpSpPr>
        <p:grpSpPr>
          <a:xfrm>
            <a:off x="590377" y="1358079"/>
            <a:ext cx="7684032" cy="4627358"/>
            <a:chOff x="590377" y="1358079"/>
            <a:chExt cx="7684032" cy="4627358"/>
          </a:xfrm>
        </p:grpSpPr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DEF0BB66-839F-775B-C74D-32F93A872CBB}"/>
                </a:ext>
              </a:extLst>
            </p:cNvPr>
            <p:cNvSpPr/>
            <p:nvPr/>
          </p:nvSpPr>
          <p:spPr>
            <a:xfrm>
              <a:off x="3638530" y="3947648"/>
              <a:ext cx="1943800" cy="1943800"/>
            </a:xfrm>
            <a:custGeom>
              <a:avLst/>
              <a:gdLst>
                <a:gd name="connsiteX0" fmla="*/ 0 w 1943800"/>
                <a:gd name="connsiteY0" fmla="*/ 971900 h 1943800"/>
                <a:gd name="connsiteX1" fmla="*/ 971900 w 1943800"/>
                <a:gd name="connsiteY1" fmla="*/ 0 h 1943800"/>
                <a:gd name="connsiteX2" fmla="*/ 1943800 w 1943800"/>
                <a:gd name="connsiteY2" fmla="*/ 971900 h 1943800"/>
                <a:gd name="connsiteX3" fmla="*/ 971900 w 1943800"/>
                <a:gd name="connsiteY3" fmla="*/ 1943800 h 1943800"/>
                <a:gd name="connsiteX4" fmla="*/ 0 w 1943800"/>
                <a:gd name="connsiteY4" fmla="*/ 971900 h 194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3800" h="1943800">
                  <a:moveTo>
                    <a:pt x="0" y="971900"/>
                  </a:moveTo>
                  <a:cubicBezTo>
                    <a:pt x="0" y="435134"/>
                    <a:pt x="435134" y="0"/>
                    <a:pt x="971900" y="0"/>
                  </a:cubicBezTo>
                  <a:cubicBezTo>
                    <a:pt x="1508666" y="0"/>
                    <a:pt x="1943800" y="435134"/>
                    <a:pt x="1943800" y="971900"/>
                  </a:cubicBezTo>
                  <a:cubicBezTo>
                    <a:pt x="1943800" y="1508666"/>
                    <a:pt x="1508666" y="1943800"/>
                    <a:pt x="971900" y="1943800"/>
                  </a:cubicBezTo>
                  <a:cubicBezTo>
                    <a:pt x="435134" y="1943800"/>
                    <a:pt x="0" y="1508666"/>
                    <a:pt x="0" y="97190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8633" tIns="298633" rIns="298633" bIns="298633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200" kern="1200" dirty="0"/>
                <a:t>Plans de chasse individuels</a:t>
              </a:r>
            </a:p>
          </p:txBody>
        </p:sp>
        <p:sp>
          <p:nvSpPr>
            <p:cNvPr id="18" name="Flèche : gauche 17">
              <a:extLst>
                <a:ext uri="{FF2B5EF4-FFF2-40B4-BE49-F238E27FC236}">
                  <a16:creationId xmlns:a16="http://schemas.microsoft.com/office/drawing/2014/main" id="{19C66E71-B61F-53D0-01F3-9C32DC522646}"/>
                </a:ext>
              </a:extLst>
            </p:cNvPr>
            <p:cNvSpPr/>
            <p:nvPr/>
          </p:nvSpPr>
          <p:spPr>
            <a:xfrm rot="10800000">
              <a:off x="1851251" y="4673324"/>
              <a:ext cx="1884778" cy="630616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02C3FFA3-2137-F02E-AF92-32C85C62B266}"/>
                </a:ext>
              </a:extLst>
            </p:cNvPr>
            <p:cNvSpPr/>
            <p:nvPr/>
          </p:nvSpPr>
          <p:spPr>
            <a:xfrm>
              <a:off x="590377" y="4210858"/>
              <a:ext cx="1846610" cy="1477288"/>
            </a:xfrm>
            <a:custGeom>
              <a:avLst/>
              <a:gdLst>
                <a:gd name="connsiteX0" fmla="*/ 0 w 1846610"/>
                <a:gd name="connsiteY0" fmla="*/ 147729 h 1477288"/>
                <a:gd name="connsiteX1" fmla="*/ 147729 w 1846610"/>
                <a:gd name="connsiteY1" fmla="*/ 0 h 1477288"/>
                <a:gd name="connsiteX2" fmla="*/ 1698881 w 1846610"/>
                <a:gd name="connsiteY2" fmla="*/ 0 h 1477288"/>
                <a:gd name="connsiteX3" fmla="*/ 1846610 w 1846610"/>
                <a:gd name="connsiteY3" fmla="*/ 147729 h 1477288"/>
                <a:gd name="connsiteX4" fmla="*/ 1846610 w 1846610"/>
                <a:gd name="connsiteY4" fmla="*/ 1329559 h 1477288"/>
                <a:gd name="connsiteX5" fmla="*/ 1698881 w 1846610"/>
                <a:gd name="connsiteY5" fmla="*/ 1477288 h 1477288"/>
                <a:gd name="connsiteX6" fmla="*/ 147729 w 1846610"/>
                <a:gd name="connsiteY6" fmla="*/ 1477288 h 1477288"/>
                <a:gd name="connsiteX7" fmla="*/ 0 w 1846610"/>
                <a:gd name="connsiteY7" fmla="*/ 1329559 h 1477288"/>
                <a:gd name="connsiteX8" fmla="*/ 0 w 1846610"/>
                <a:gd name="connsiteY8" fmla="*/ 147729 h 147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6610" h="1477288">
                  <a:moveTo>
                    <a:pt x="0" y="147729"/>
                  </a:moveTo>
                  <a:cubicBezTo>
                    <a:pt x="0" y="66141"/>
                    <a:pt x="66141" y="0"/>
                    <a:pt x="147729" y="0"/>
                  </a:cubicBezTo>
                  <a:lnTo>
                    <a:pt x="1698881" y="0"/>
                  </a:lnTo>
                  <a:cubicBezTo>
                    <a:pt x="1780469" y="0"/>
                    <a:pt x="1846610" y="66141"/>
                    <a:pt x="1846610" y="147729"/>
                  </a:cubicBezTo>
                  <a:lnTo>
                    <a:pt x="1846610" y="1329559"/>
                  </a:lnTo>
                  <a:cubicBezTo>
                    <a:pt x="1846610" y="1411147"/>
                    <a:pt x="1780469" y="1477288"/>
                    <a:pt x="1698881" y="1477288"/>
                  </a:cubicBezTo>
                  <a:lnTo>
                    <a:pt x="147729" y="1477288"/>
                  </a:lnTo>
                  <a:cubicBezTo>
                    <a:pt x="66141" y="1477288"/>
                    <a:pt x="0" y="1411147"/>
                    <a:pt x="0" y="1329559"/>
                  </a:cubicBezTo>
                  <a:lnTo>
                    <a:pt x="0" y="14772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653" tIns="75653" rIns="75653" bIns="75653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700" kern="1200" dirty="0"/>
                <a:t>Fédération Départementale des Chasseurs</a:t>
              </a:r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700" kern="1200" dirty="0"/>
            </a:p>
          </p:txBody>
        </p:sp>
        <p:sp>
          <p:nvSpPr>
            <p:cNvPr id="20" name="Flèche : gauche 19">
              <a:extLst>
                <a:ext uri="{FF2B5EF4-FFF2-40B4-BE49-F238E27FC236}">
                  <a16:creationId xmlns:a16="http://schemas.microsoft.com/office/drawing/2014/main" id="{3A6C0C51-62D8-8D52-8F21-6A2DC75D5D7D}"/>
                </a:ext>
              </a:extLst>
            </p:cNvPr>
            <p:cNvSpPr/>
            <p:nvPr/>
          </p:nvSpPr>
          <p:spPr>
            <a:xfrm rot="13380947">
              <a:off x="2100193" y="3306600"/>
              <a:ext cx="2052646" cy="1158460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C746697C-4D30-643E-8F03-50ECBC7E178E}"/>
                </a:ext>
              </a:extLst>
            </p:cNvPr>
            <p:cNvSpPr/>
            <p:nvPr/>
          </p:nvSpPr>
          <p:spPr>
            <a:xfrm>
              <a:off x="1338502" y="2098085"/>
              <a:ext cx="1846610" cy="1477288"/>
            </a:xfrm>
            <a:custGeom>
              <a:avLst/>
              <a:gdLst>
                <a:gd name="connsiteX0" fmla="*/ 0 w 1846610"/>
                <a:gd name="connsiteY0" fmla="*/ 147729 h 1477288"/>
                <a:gd name="connsiteX1" fmla="*/ 147729 w 1846610"/>
                <a:gd name="connsiteY1" fmla="*/ 0 h 1477288"/>
                <a:gd name="connsiteX2" fmla="*/ 1698881 w 1846610"/>
                <a:gd name="connsiteY2" fmla="*/ 0 h 1477288"/>
                <a:gd name="connsiteX3" fmla="*/ 1846610 w 1846610"/>
                <a:gd name="connsiteY3" fmla="*/ 147729 h 1477288"/>
                <a:gd name="connsiteX4" fmla="*/ 1846610 w 1846610"/>
                <a:gd name="connsiteY4" fmla="*/ 1329559 h 1477288"/>
                <a:gd name="connsiteX5" fmla="*/ 1698881 w 1846610"/>
                <a:gd name="connsiteY5" fmla="*/ 1477288 h 1477288"/>
                <a:gd name="connsiteX6" fmla="*/ 147729 w 1846610"/>
                <a:gd name="connsiteY6" fmla="*/ 1477288 h 1477288"/>
                <a:gd name="connsiteX7" fmla="*/ 0 w 1846610"/>
                <a:gd name="connsiteY7" fmla="*/ 1329559 h 1477288"/>
                <a:gd name="connsiteX8" fmla="*/ 0 w 1846610"/>
                <a:gd name="connsiteY8" fmla="*/ 147729 h 147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6610" h="1477288">
                  <a:moveTo>
                    <a:pt x="0" y="147729"/>
                  </a:moveTo>
                  <a:cubicBezTo>
                    <a:pt x="0" y="66141"/>
                    <a:pt x="66141" y="0"/>
                    <a:pt x="147729" y="0"/>
                  </a:cubicBezTo>
                  <a:lnTo>
                    <a:pt x="1698881" y="0"/>
                  </a:lnTo>
                  <a:cubicBezTo>
                    <a:pt x="1780469" y="0"/>
                    <a:pt x="1846610" y="66141"/>
                    <a:pt x="1846610" y="147729"/>
                  </a:cubicBezTo>
                  <a:lnTo>
                    <a:pt x="1846610" y="1329559"/>
                  </a:lnTo>
                  <a:cubicBezTo>
                    <a:pt x="1846610" y="1411147"/>
                    <a:pt x="1780469" y="1477288"/>
                    <a:pt x="1698881" y="1477288"/>
                  </a:cubicBezTo>
                  <a:lnTo>
                    <a:pt x="147729" y="1477288"/>
                  </a:lnTo>
                  <a:cubicBezTo>
                    <a:pt x="66141" y="1477288"/>
                    <a:pt x="0" y="1411147"/>
                    <a:pt x="0" y="1329559"/>
                  </a:cubicBezTo>
                  <a:lnTo>
                    <a:pt x="0" y="14772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653" tIns="75653" rIns="75653" bIns="75653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700" kern="1200" dirty="0"/>
            </a:p>
          </p:txBody>
        </p:sp>
        <p:sp>
          <p:nvSpPr>
            <p:cNvPr id="22" name="Flèche : gauche 21">
              <a:extLst>
                <a:ext uri="{FF2B5EF4-FFF2-40B4-BE49-F238E27FC236}">
                  <a16:creationId xmlns:a16="http://schemas.microsoft.com/office/drawing/2014/main" id="{97594FE7-AE8E-50D0-3FAF-7EAD5EDFED29}"/>
                </a:ext>
              </a:extLst>
            </p:cNvPr>
            <p:cNvSpPr/>
            <p:nvPr/>
          </p:nvSpPr>
          <p:spPr>
            <a:xfrm rot="16200000">
              <a:off x="3522877" y="2694659"/>
              <a:ext cx="2019591" cy="553983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A886A91F-5F83-4963-6E07-EB3337B2039B}"/>
                </a:ext>
              </a:extLst>
            </p:cNvPr>
            <p:cNvSpPr/>
            <p:nvPr/>
          </p:nvSpPr>
          <p:spPr>
            <a:xfrm>
              <a:off x="3574441" y="1358079"/>
              <a:ext cx="1846610" cy="1477288"/>
            </a:xfrm>
            <a:custGeom>
              <a:avLst/>
              <a:gdLst>
                <a:gd name="connsiteX0" fmla="*/ 0 w 1846610"/>
                <a:gd name="connsiteY0" fmla="*/ 147729 h 1477288"/>
                <a:gd name="connsiteX1" fmla="*/ 147729 w 1846610"/>
                <a:gd name="connsiteY1" fmla="*/ 0 h 1477288"/>
                <a:gd name="connsiteX2" fmla="*/ 1698881 w 1846610"/>
                <a:gd name="connsiteY2" fmla="*/ 0 h 1477288"/>
                <a:gd name="connsiteX3" fmla="*/ 1846610 w 1846610"/>
                <a:gd name="connsiteY3" fmla="*/ 147729 h 1477288"/>
                <a:gd name="connsiteX4" fmla="*/ 1846610 w 1846610"/>
                <a:gd name="connsiteY4" fmla="*/ 1329559 h 1477288"/>
                <a:gd name="connsiteX5" fmla="*/ 1698881 w 1846610"/>
                <a:gd name="connsiteY5" fmla="*/ 1477288 h 1477288"/>
                <a:gd name="connsiteX6" fmla="*/ 147729 w 1846610"/>
                <a:gd name="connsiteY6" fmla="*/ 1477288 h 1477288"/>
                <a:gd name="connsiteX7" fmla="*/ 0 w 1846610"/>
                <a:gd name="connsiteY7" fmla="*/ 1329559 h 1477288"/>
                <a:gd name="connsiteX8" fmla="*/ 0 w 1846610"/>
                <a:gd name="connsiteY8" fmla="*/ 147729 h 147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6610" h="1477288">
                  <a:moveTo>
                    <a:pt x="0" y="147729"/>
                  </a:moveTo>
                  <a:cubicBezTo>
                    <a:pt x="0" y="66141"/>
                    <a:pt x="66141" y="0"/>
                    <a:pt x="147729" y="0"/>
                  </a:cubicBezTo>
                  <a:lnTo>
                    <a:pt x="1698881" y="0"/>
                  </a:lnTo>
                  <a:cubicBezTo>
                    <a:pt x="1780469" y="0"/>
                    <a:pt x="1846610" y="66141"/>
                    <a:pt x="1846610" y="147729"/>
                  </a:cubicBezTo>
                  <a:lnTo>
                    <a:pt x="1846610" y="1329559"/>
                  </a:lnTo>
                  <a:cubicBezTo>
                    <a:pt x="1846610" y="1411147"/>
                    <a:pt x="1780469" y="1477288"/>
                    <a:pt x="1698881" y="1477288"/>
                  </a:cubicBezTo>
                  <a:lnTo>
                    <a:pt x="147729" y="1477288"/>
                  </a:lnTo>
                  <a:cubicBezTo>
                    <a:pt x="66141" y="1477288"/>
                    <a:pt x="0" y="1411147"/>
                    <a:pt x="0" y="1329559"/>
                  </a:cubicBezTo>
                  <a:lnTo>
                    <a:pt x="0" y="14772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653" tIns="75653" rIns="75653" bIns="75653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700" kern="1200" dirty="0"/>
                <a:t>Représentants des Forestiers : </a:t>
              </a:r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700" kern="1200" dirty="0"/>
                <a:t>CNPF, FRANSYLVA</a:t>
              </a:r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700" kern="1200" dirty="0"/>
                <a:t>ONF, COFOR</a:t>
              </a:r>
            </a:p>
          </p:txBody>
        </p:sp>
        <p:sp>
          <p:nvSpPr>
            <p:cNvPr id="26" name="Flèche : gauche 25">
              <a:extLst>
                <a:ext uri="{FF2B5EF4-FFF2-40B4-BE49-F238E27FC236}">
                  <a16:creationId xmlns:a16="http://schemas.microsoft.com/office/drawing/2014/main" id="{641FAF7A-E94B-843B-074C-9A867F49583C}"/>
                </a:ext>
              </a:extLst>
            </p:cNvPr>
            <p:cNvSpPr/>
            <p:nvPr/>
          </p:nvSpPr>
          <p:spPr>
            <a:xfrm rot="37579">
              <a:off x="5505741" y="4698782"/>
              <a:ext cx="1752262" cy="553983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D746709F-465F-0C1B-EE7B-2A24D5CB218C}"/>
                </a:ext>
              </a:extLst>
            </p:cNvPr>
            <p:cNvSpPr/>
            <p:nvPr/>
          </p:nvSpPr>
          <p:spPr>
            <a:xfrm>
              <a:off x="6427799" y="4508149"/>
              <a:ext cx="1846610" cy="1477288"/>
            </a:xfrm>
            <a:custGeom>
              <a:avLst/>
              <a:gdLst>
                <a:gd name="connsiteX0" fmla="*/ 0 w 1846610"/>
                <a:gd name="connsiteY0" fmla="*/ 147729 h 1477288"/>
                <a:gd name="connsiteX1" fmla="*/ 147729 w 1846610"/>
                <a:gd name="connsiteY1" fmla="*/ 0 h 1477288"/>
                <a:gd name="connsiteX2" fmla="*/ 1698881 w 1846610"/>
                <a:gd name="connsiteY2" fmla="*/ 0 h 1477288"/>
                <a:gd name="connsiteX3" fmla="*/ 1846610 w 1846610"/>
                <a:gd name="connsiteY3" fmla="*/ 147729 h 1477288"/>
                <a:gd name="connsiteX4" fmla="*/ 1846610 w 1846610"/>
                <a:gd name="connsiteY4" fmla="*/ 1329559 h 1477288"/>
                <a:gd name="connsiteX5" fmla="*/ 1698881 w 1846610"/>
                <a:gd name="connsiteY5" fmla="*/ 1477288 h 1477288"/>
                <a:gd name="connsiteX6" fmla="*/ 147729 w 1846610"/>
                <a:gd name="connsiteY6" fmla="*/ 1477288 h 1477288"/>
                <a:gd name="connsiteX7" fmla="*/ 0 w 1846610"/>
                <a:gd name="connsiteY7" fmla="*/ 1329559 h 1477288"/>
                <a:gd name="connsiteX8" fmla="*/ 0 w 1846610"/>
                <a:gd name="connsiteY8" fmla="*/ 147729 h 147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6610" h="1477288">
                  <a:moveTo>
                    <a:pt x="0" y="147729"/>
                  </a:moveTo>
                  <a:cubicBezTo>
                    <a:pt x="0" y="66141"/>
                    <a:pt x="66141" y="0"/>
                    <a:pt x="147729" y="0"/>
                  </a:cubicBezTo>
                  <a:lnTo>
                    <a:pt x="1698881" y="0"/>
                  </a:lnTo>
                  <a:cubicBezTo>
                    <a:pt x="1780469" y="0"/>
                    <a:pt x="1846610" y="66141"/>
                    <a:pt x="1846610" y="147729"/>
                  </a:cubicBezTo>
                  <a:lnTo>
                    <a:pt x="1846610" y="1329559"/>
                  </a:lnTo>
                  <a:cubicBezTo>
                    <a:pt x="1846610" y="1411147"/>
                    <a:pt x="1780469" y="1477288"/>
                    <a:pt x="1698881" y="1477288"/>
                  </a:cubicBezTo>
                  <a:lnTo>
                    <a:pt x="147729" y="1477288"/>
                  </a:lnTo>
                  <a:cubicBezTo>
                    <a:pt x="66141" y="1477288"/>
                    <a:pt x="0" y="1411147"/>
                    <a:pt x="0" y="1329559"/>
                  </a:cubicBezTo>
                  <a:lnTo>
                    <a:pt x="0" y="14772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653" tIns="75653" rIns="75653" bIns="75653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700" kern="1200" dirty="0"/>
                <a:t>Attributaire des plans de chasse :</a:t>
              </a:r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700" kern="1200" dirty="0"/>
                <a:t>Locataire, Propriétaire, ACCA…</a:t>
              </a: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5D1DD3A1-83F0-F11E-166F-857C94D15902}"/>
                </a:ext>
              </a:extLst>
            </p:cNvPr>
            <p:cNvSpPr/>
            <p:nvPr/>
          </p:nvSpPr>
          <p:spPr>
            <a:xfrm>
              <a:off x="5989834" y="1856461"/>
              <a:ext cx="1846610" cy="1477288"/>
            </a:xfrm>
            <a:custGeom>
              <a:avLst/>
              <a:gdLst>
                <a:gd name="connsiteX0" fmla="*/ 0 w 1846610"/>
                <a:gd name="connsiteY0" fmla="*/ 147729 h 1477288"/>
                <a:gd name="connsiteX1" fmla="*/ 147729 w 1846610"/>
                <a:gd name="connsiteY1" fmla="*/ 0 h 1477288"/>
                <a:gd name="connsiteX2" fmla="*/ 1698881 w 1846610"/>
                <a:gd name="connsiteY2" fmla="*/ 0 h 1477288"/>
                <a:gd name="connsiteX3" fmla="*/ 1846610 w 1846610"/>
                <a:gd name="connsiteY3" fmla="*/ 147729 h 1477288"/>
                <a:gd name="connsiteX4" fmla="*/ 1846610 w 1846610"/>
                <a:gd name="connsiteY4" fmla="*/ 1329559 h 1477288"/>
                <a:gd name="connsiteX5" fmla="*/ 1698881 w 1846610"/>
                <a:gd name="connsiteY5" fmla="*/ 1477288 h 1477288"/>
                <a:gd name="connsiteX6" fmla="*/ 147729 w 1846610"/>
                <a:gd name="connsiteY6" fmla="*/ 1477288 h 1477288"/>
                <a:gd name="connsiteX7" fmla="*/ 0 w 1846610"/>
                <a:gd name="connsiteY7" fmla="*/ 1329559 h 1477288"/>
                <a:gd name="connsiteX8" fmla="*/ 0 w 1846610"/>
                <a:gd name="connsiteY8" fmla="*/ 147729 h 147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6610" h="1477288">
                  <a:moveTo>
                    <a:pt x="0" y="147729"/>
                  </a:moveTo>
                  <a:cubicBezTo>
                    <a:pt x="0" y="66141"/>
                    <a:pt x="66141" y="0"/>
                    <a:pt x="147729" y="0"/>
                  </a:cubicBezTo>
                  <a:lnTo>
                    <a:pt x="1698881" y="0"/>
                  </a:lnTo>
                  <a:cubicBezTo>
                    <a:pt x="1780469" y="0"/>
                    <a:pt x="1846610" y="66141"/>
                    <a:pt x="1846610" y="147729"/>
                  </a:cubicBezTo>
                  <a:lnTo>
                    <a:pt x="1846610" y="1329559"/>
                  </a:lnTo>
                  <a:cubicBezTo>
                    <a:pt x="1846610" y="1411147"/>
                    <a:pt x="1780469" y="1477288"/>
                    <a:pt x="1698881" y="1477288"/>
                  </a:cubicBezTo>
                  <a:lnTo>
                    <a:pt x="147729" y="1477288"/>
                  </a:lnTo>
                  <a:cubicBezTo>
                    <a:pt x="66141" y="1477288"/>
                    <a:pt x="0" y="1411147"/>
                    <a:pt x="0" y="1329559"/>
                  </a:cubicBezTo>
                  <a:lnTo>
                    <a:pt x="0" y="14772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653" tIns="75653" rIns="75653" bIns="75653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700" kern="1200" dirty="0"/>
                <a:t>Propriétaire de la forêt</a:t>
              </a:r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A2106D33-3540-86C9-50E8-8591D7D75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77" y="374652"/>
            <a:ext cx="7886700" cy="665956"/>
          </a:xfrm>
        </p:spPr>
        <p:txBody>
          <a:bodyPr/>
          <a:lstStyle/>
          <a:p>
            <a:r>
              <a:rPr lang="fr-FR" dirty="0"/>
              <a:t>Pourquoi signaler ?</a:t>
            </a:r>
            <a:br>
              <a:rPr lang="fr-FR" dirty="0"/>
            </a:br>
            <a:r>
              <a:rPr lang="fr-FR" dirty="0"/>
              <a:t>Les arguments pour les plans de chasse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0F0C9D9-186D-1EDB-5104-1752FDE2AB2D}"/>
              </a:ext>
            </a:extLst>
          </p:cNvPr>
          <p:cNvSpPr txBox="1"/>
          <p:nvPr/>
        </p:nvSpPr>
        <p:spPr>
          <a:xfrm>
            <a:off x="5505449" y="4810125"/>
            <a:ext cx="1000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Demande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ACD931A-E392-1924-A80C-2A0B2E30E627}"/>
              </a:ext>
            </a:extLst>
          </p:cNvPr>
          <p:cNvSpPr txBox="1"/>
          <p:nvPr/>
        </p:nvSpPr>
        <p:spPr>
          <a:xfrm>
            <a:off x="4335173" y="2789336"/>
            <a:ext cx="418641" cy="108882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fr-FR" sz="1400" dirty="0"/>
              <a:t>AVIS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3790F28-38A8-E147-1AD0-F8537FCD41B2}"/>
              </a:ext>
            </a:extLst>
          </p:cNvPr>
          <p:cNvSpPr txBox="1"/>
          <p:nvPr/>
        </p:nvSpPr>
        <p:spPr>
          <a:xfrm rot="2542355">
            <a:off x="2626726" y="3589134"/>
            <a:ext cx="1255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    Arrêtés</a:t>
            </a:r>
          </a:p>
          <a:p>
            <a:r>
              <a:rPr lang="fr-FR" sz="1400" dirty="0"/>
              <a:t>Mini Maxi</a:t>
            </a:r>
          </a:p>
          <a:p>
            <a:r>
              <a:rPr lang="fr-FR" sz="1400" dirty="0"/>
              <a:t>département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77892D6-8042-A232-7EF0-B287817F254C}"/>
              </a:ext>
            </a:extLst>
          </p:cNvPr>
          <p:cNvSpPr txBox="1"/>
          <p:nvPr/>
        </p:nvSpPr>
        <p:spPr>
          <a:xfrm>
            <a:off x="2419587" y="4834744"/>
            <a:ext cx="1000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Attribution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CD52452-D674-069A-F811-5AD1C91335AE}"/>
              </a:ext>
            </a:extLst>
          </p:cNvPr>
          <p:cNvSpPr txBox="1"/>
          <p:nvPr/>
        </p:nvSpPr>
        <p:spPr>
          <a:xfrm rot="1342967" flipH="1">
            <a:off x="3546140" y="2764153"/>
            <a:ext cx="418641" cy="123109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fr-FR" sz="1400" dirty="0"/>
              <a:t>AVIS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9484DB9-7351-EB70-6D15-3139D2AF48EB}"/>
              </a:ext>
            </a:extLst>
          </p:cNvPr>
          <p:cNvSpPr txBox="1"/>
          <p:nvPr/>
        </p:nvSpPr>
        <p:spPr>
          <a:xfrm>
            <a:off x="1570196" y="2402549"/>
            <a:ext cx="1117831" cy="687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800" kern="1200" dirty="0">
                <a:solidFill>
                  <a:schemeClr val="bg1"/>
                </a:solidFill>
              </a:rPr>
              <a:t>Préfet</a:t>
            </a:r>
          </a:p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800" kern="1200" dirty="0">
                <a:solidFill>
                  <a:schemeClr val="bg1"/>
                </a:solidFill>
              </a:rPr>
              <a:t>DDT(M)</a:t>
            </a:r>
          </a:p>
        </p:txBody>
      </p:sp>
      <p:sp>
        <p:nvSpPr>
          <p:cNvPr id="5" name="Flèche : double flèche verticale 4">
            <a:extLst>
              <a:ext uri="{FF2B5EF4-FFF2-40B4-BE49-F238E27FC236}">
                <a16:creationId xmlns:a16="http://schemas.microsoft.com/office/drawing/2014/main" id="{B351BA66-65F2-626A-D758-44A0C161E7D0}"/>
              </a:ext>
            </a:extLst>
          </p:cNvPr>
          <p:cNvSpPr/>
          <p:nvPr/>
        </p:nvSpPr>
        <p:spPr>
          <a:xfrm>
            <a:off x="7381875" y="3075019"/>
            <a:ext cx="790043" cy="1562640"/>
          </a:xfrm>
          <a:prstGeom prst="up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AVIS  INFOS</a:t>
            </a:r>
          </a:p>
        </p:txBody>
      </p:sp>
      <p:sp>
        <p:nvSpPr>
          <p:cNvPr id="6" name="Explosion : 14 points 5">
            <a:extLst>
              <a:ext uri="{FF2B5EF4-FFF2-40B4-BE49-F238E27FC236}">
                <a16:creationId xmlns:a16="http://schemas.microsoft.com/office/drawing/2014/main" id="{E37E3B7C-847B-45FC-192D-2A7B2F80FA64}"/>
              </a:ext>
            </a:extLst>
          </p:cNvPr>
          <p:cNvSpPr/>
          <p:nvPr/>
        </p:nvSpPr>
        <p:spPr>
          <a:xfrm>
            <a:off x="4648301" y="3082226"/>
            <a:ext cx="3038374" cy="1442729"/>
          </a:xfrm>
          <a:prstGeom prst="irregularSeal2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Signalements dégâts et reboisements</a:t>
            </a:r>
          </a:p>
        </p:txBody>
      </p:sp>
    </p:spTree>
    <p:extLst>
      <p:ext uri="{BB962C8B-B14F-4D97-AF65-F5344CB8AC3E}">
        <p14:creationId xmlns:p14="http://schemas.microsoft.com/office/powerpoint/2010/main" val="106418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D83ED5A-5465-1383-CBBE-0E998557B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2692" y="1125674"/>
            <a:ext cx="3868340" cy="823912"/>
          </a:xfrm>
        </p:spPr>
        <p:txBody>
          <a:bodyPr/>
          <a:lstStyle/>
          <a:p>
            <a:r>
              <a:rPr lang="fr-FR" dirty="0"/>
              <a:t>Disposer d’éléments 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F2FBAC-9A25-64BA-6702-4A8190C94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692" y="1949586"/>
            <a:ext cx="3868340" cy="397957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r-FR" sz="2400" dirty="0"/>
              <a:t>Partager les informations </a:t>
            </a:r>
            <a:r>
              <a:rPr lang="fr-FR" sz="2400" dirty="0">
                <a:solidFill>
                  <a:srgbClr val="C00000"/>
                </a:solidFill>
              </a:rPr>
              <a:t>entre tous les organismes forestiers</a:t>
            </a:r>
            <a:r>
              <a:rPr lang="fr-FR" sz="2400" dirty="0"/>
              <a:t>, sur un même outil ;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r-FR" sz="2400" dirty="0"/>
              <a:t>Faire</a:t>
            </a:r>
            <a:r>
              <a:rPr lang="fr-FR" sz="2400" dirty="0">
                <a:solidFill>
                  <a:srgbClr val="C00000"/>
                </a:solidFill>
              </a:rPr>
              <a:t> connaître les dégâts </a:t>
            </a:r>
            <a:r>
              <a:rPr lang="fr-FR" sz="2400" dirty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dirty="0"/>
              <a:t>aux instances de la chasse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400" dirty="0"/>
              <a:t>aux chasseurs,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400" dirty="0"/>
              <a:t>aux propriétaires forestiers,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2400" dirty="0"/>
              <a:t>aux citoyens et aux élus ;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22D4240-3D15-95D5-0823-E80DCAAF97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125674"/>
            <a:ext cx="3887391" cy="823912"/>
          </a:xfrm>
        </p:spPr>
        <p:txBody>
          <a:bodyPr/>
          <a:lstStyle/>
          <a:p>
            <a:r>
              <a:rPr lang="fr-FR" dirty="0"/>
              <a:t>Pour soutenir des solutions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3B2BEBB-77EC-BD8F-EFDD-AEF9DAA271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1949586"/>
            <a:ext cx="4408371" cy="36845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r-FR" sz="2400" dirty="0"/>
              <a:t>Réagir face à une alerte ponctuelle </a:t>
            </a:r>
            <a:r>
              <a:rPr lang="fr-FR" sz="2400" dirty="0">
                <a:solidFill>
                  <a:srgbClr val="C00000"/>
                </a:solidFill>
              </a:rPr>
              <a:t>dans une propriété </a:t>
            </a:r>
            <a:r>
              <a:rPr lang="fr-FR" sz="2400" dirty="0"/>
              <a:t>;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r-FR" sz="2400" dirty="0"/>
              <a:t>Identifier </a:t>
            </a:r>
            <a:r>
              <a:rPr lang="fr-FR" sz="2400" dirty="0">
                <a:solidFill>
                  <a:srgbClr val="C00000"/>
                </a:solidFill>
              </a:rPr>
              <a:t>des secteurs à problèmes </a:t>
            </a:r>
            <a:r>
              <a:rPr lang="fr-FR" sz="2400" dirty="0"/>
              <a:t>(selon l’étendue du territoire des animaux), </a:t>
            </a:r>
            <a:r>
              <a:rPr lang="fr-FR" sz="2400" dirty="0">
                <a:solidFill>
                  <a:srgbClr val="C00000"/>
                </a:solidFill>
              </a:rPr>
              <a:t>définir des stratégies cynégétiques </a:t>
            </a:r>
            <a:r>
              <a:rPr lang="fr-FR" sz="2400" dirty="0"/>
              <a:t>;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r-FR" sz="2400" dirty="0"/>
              <a:t>Suivre</a:t>
            </a:r>
            <a:r>
              <a:rPr lang="fr-FR" sz="2400" dirty="0">
                <a:solidFill>
                  <a:srgbClr val="C00000"/>
                </a:solidFill>
              </a:rPr>
              <a:t> l’évolution </a:t>
            </a:r>
            <a:r>
              <a:rPr lang="fr-FR" sz="2400" dirty="0"/>
              <a:t>sur plusieurs années.</a:t>
            </a:r>
          </a:p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171CFB-C958-6903-7DF5-B9F62426EF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D2DA4-2EC5-4D03-95B0-03C908AF7476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2932DC15-5BBA-A346-B80A-36BEB2E95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une plateforme nationale ?</a:t>
            </a:r>
          </a:p>
        </p:txBody>
      </p:sp>
    </p:spTree>
    <p:extLst>
      <p:ext uri="{BB962C8B-B14F-4D97-AF65-F5344CB8AC3E}">
        <p14:creationId xmlns:p14="http://schemas.microsoft.com/office/powerpoint/2010/main" val="2909621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98BCE84-11E2-D470-3545-78269A767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3D2DA4-2EC5-4D03-95B0-03C908AF7476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624261D-99DB-FABB-DFB4-5ABD77E18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 trouver sur le site de la plateforme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F95B5BB-9ABD-790A-7BC1-5EE1FBBD003A}"/>
              </a:ext>
            </a:extLst>
          </p:cNvPr>
          <p:cNvSpPr txBox="1"/>
          <p:nvPr/>
        </p:nvSpPr>
        <p:spPr>
          <a:xfrm>
            <a:off x="148997" y="1199713"/>
            <a:ext cx="8846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Cartographie tout public des </a:t>
            </a: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dégâts de grand gibier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estimés, par niveau d’impact et par année cynégétique, ou par espèce en cause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F6E7621-3338-0C70-4711-0882C6193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20" y="2199340"/>
            <a:ext cx="8846005" cy="362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48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B509840-16F5-184B-BBF0-5CE7D6D03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3D2DA4-2EC5-4D03-95B0-03C908AF7476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7E19D07-091B-E880-3012-2F2094E96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 trouver sur le site de la plateforme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CDCA2F1-CE3F-D687-6469-1BD9C9CCCB14}"/>
              </a:ext>
            </a:extLst>
          </p:cNvPr>
          <p:cNvSpPr txBox="1"/>
          <p:nvPr/>
        </p:nvSpPr>
        <p:spPr>
          <a:xfrm>
            <a:off x="179044" y="1142876"/>
            <a:ext cx="8785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Cartographie tout public des </a:t>
            </a: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ilots de reboisement 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signalés dans la plateforme ou importés (reboisements réalisés ou prévus)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F6CB3A5-9DFD-F18E-AA96-C75936C30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47" y="2085666"/>
            <a:ext cx="8758709" cy="37029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41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EAD2B-07AE-5B35-5492-3FEFC8840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AE84DAE-02F9-300A-C286-26994E0A6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3D2DA4-2EC5-4D03-95B0-03C908AF7476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BBFF737-1E3F-F219-94C1-7E26A7FCE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 trouver sur le site de la plateforme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F12F9B5-466E-11B3-87BC-A5FD05E51144}"/>
              </a:ext>
            </a:extLst>
          </p:cNvPr>
          <p:cNvSpPr txBox="1"/>
          <p:nvPr/>
        </p:nvSpPr>
        <p:spPr>
          <a:xfrm>
            <a:off x="179044" y="1142876"/>
            <a:ext cx="8785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Cartographie tout public des </a:t>
            </a: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indices de pression des propriétés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, affichés à l’échelle de la commune, selon trois niveaux de pression du grand gibier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7FD6D1B-FC0D-DE26-2487-CF91329E8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64" y="2343205"/>
            <a:ext cx="7962186" cy="37677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68271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alissad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Plateforme" id="{54FB95E0-EA5F-446F-88B1-D4FF63F898D2}" vid="{912C2DF1-9531-4E83-9C95-55266B5E6CA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Plateforme</Template>
  <TotalTime>8235</TotalTime>
  <Words>1379</Words>
  <Application>Microsoft Office PowerPoint</Application>
  <PresentationFormat>Affichage à l'écran (4:3)</PresentationFormat>
  <Paragraphs>223</Paragraphs>
  <Slides>17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Wingdings</vt:lpstr>
      <vt:lpstr>Wingdings 2</vt:lpstr>
      <vt:lpstr>Thème Office</vt:lpstr>
      <vt:lpstr>Signaler des dégâts dans la plateforme nationale forêt-gibier</vt:lpstr>
      <vt:lpstr>Augmentation des populations d’ongulés</vt:lpstr>
      <vt:lpstr>Augmentation de  leur territoire</vt:lpstr>
      <vt:lpstr>Augmentation des dégâts en forêt Installation, qualité et croissance compromises</vt:lpstr>
      <vt:lpstr>Pourquoi signaler ? Les arguments pour les plans de chasse</vt:lpstr>
      <vt:lpstr>Pourquoi une plateforme nationale ?</vt:lpstr>
      <vt:lpstr>Que trouver sur le site de la plateforme ?</vt:lpstr>
      <vt:lpstr>Que trouver sur le site de la plateforme ?</vt:lpstr>
      <vt:lpstr>Que trouver sur le site de la plateforme ?</vt:lpstr>
      <vt:lpstr>Que trouver sur le site de la plateforme ?</vt:lpstr>
      <vt:lpstr>Que trouver sur le site de la plateforme ?</vt:lpstr>
      <vt:lpstr>Que trouver sur le site de la plateforme ?</vt:lpstr>
      <vt:lpstr>Etapes du signalement, par mail ou en ligne</vt:lpstr>
      <vt:lpstr>Rubriques à renseigner par le propriétaire </vt:lpstr>
      <vt:lpstr>Quelle classe de dégâts ? Comment l’évaluer ?</vt:lpstr>
      <vt:lpstr>Estimation par le référent</vt:lpstr>
      <vt:lpstr>N’hésitez pas à utiliser le site et  l’application mobile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Plateforme nationale forêt-gibier</dc:title>
  <dc:creator>isabelle.flouret@fransylva.fr</dc:creator>
  <cp:lastModifiedBy>Isabelle FLOURET</cp:lastModifiedBy>
  <cp:revision>486</cp:revision>
  <cp:lastPrinted>2021-06-04T09:53:47Z</cp:lastPrinted>
  <dcterms:created xsi:type="dcterms:W3CDTF">2021-04-29T15:17:56Z</dcterms:created>
  <dcterms:modified xsi:type="dcterms:W3CDTF">2024-02-05T15:11:02Z</dcterms:modified>
</cp:coreProperties>
</file>